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League Spartan" charset="1" panose="00000800000000000000"/>
      <p:regular r:id="rId24"/>
    </p:embeddedFont>
    <p:embeddedFont>
      <p:font typeface="Helios Extended Bold" charset="1" panose="02000805050000020004"/>
      <p:regular r:id="rId25"/>
    </p:embeddedFont>
    <p:embeddedFont>
      <p:font typeface="Helios Extended" charset="1" panose="02000505040000020004"/>
      <p:regular r:id="rId26"/>
    </p:embeddedFont>
    <p:embeddedFont>
      <p:font typeface="Poppins Semi-Bold" charset="1" panose="00000700000000000000"/>
      <p:regular r:id="rId27"/>
    </p:embeddedFont>
    <p:embeddedFont>
      <p:font typeface="TT Norms Std Condensed" charset="1" panose="02000506030000020003"/>
      <p:regular r:id="rId28"/>
    </p:embeddedFont>
    <p:embeddedFont>
      <p:font typeface="Open Sans 1 Bold" charset="1" panose="00000000000000000000"/>
      <p:regular r:id="rId29"/>
    </p:embeddedFont>
    <p:embeddedFont>
      <p:font typeface="Open Sans 1 Light" charset="1" panose="00000000000000000000"/>
      <p:regular r:id="rId30"/>
    </p:embeddedFont>
    <p:embeddedFont>
      <p:font typeface="Open Sans 3 Bold" charset="1" panose="020B0806030504020204"/>
      <p:regular r:id="rId31"/>
    </p:embeddedFont>
    <p:embeddedFont>
      <p:font typeface="Raleway Heavy" charset="1" panose="020B0003030101060003"/>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4.png" Type="http://schemas.openxmlformats.org/officeDocument/2006/relationships/image"/><Relationship Id="rId4" Target="../media/image2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https://ibm.com/docs/en/SS4PJT_6.0.0/cd_overview_PDF/cd_60_overview_pdf.pdf" TargetMode="External" Type="http://schemas.openxmlformats.org/officeDocument/2006/relationships/hyperlink"/><Relationship Id="rId4"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532" t="0" r="-20532" b="0"/>
            </a:stretch>
          </a:blipFill>
        </p:spPr>
      </p:sp>
      <p:sp>
        <p:nvSpPr>
          <p:cNvPr name="TextBox 3" id="3"/>
          <p:cNvSpPr txBox="true"/>
          <p:nvPr/>
        </p:nvSpPr>
        <p:spPr>
          <a:xfrm rot="0">
            <a:off x="3044514" y="4232473"/>
            <a:ext cx="12198971" cy="2463912"/>
          </a:xfrm>
          <a:prstGeom prst="rect">
            <a:avLst/>
          </a:prstGeom>
        </p:spPr>
        <p:txBody>
          <a:bodyPr anchor="t" rtlCol="false" tIns="0" lIns="0" bIns="0" rIns="0">
            <a:spAutoFit/>
          </a:bodyPr>
          <a:lstStyle/>
          <a:p>
            <a:pPr algn="ctr">
              <a:lnSpc>
                <a:spcPts val="20118"/>
              </a:lnSpc>
            </a:pPr>
            <a:r>
              <a:rPr lang="en-US" sz="14370" spc="1652">
                <a:solidFill>
                  <a:srgbClr val="365679"/>
                </a:solidFill>
                <a:latin typeface="League Spartan"/>
                <a:ea typeface="League Spartan"/>
                <a:cs typeface="League Spartan"/>
                <a:sym typeface="League Spartan"/>
              </a:rPr>
              <a:t>STERLING</a:t>
            </a:r>
          </a:p>
        </p:txBody>
      </p:sp>
      <p:sp>
        <p:nvSpPr>
          <p:cNvPr name="Freeform 4" id="4"/>
          <p:cNvSpPr/>
          <p:nvPr/>
        </p:nvSpPr>
        <p:spPr>
          <a:xfrm flipH="true" flipV="true" rot="5400000">
            <a:off x="11955470" y="3954470"/>
            <a:ext cx="8464534" cy="4200525"/>
          </a:xfrm>
          <a:custGeom>
            <a:avLst/>
            <a:gdLst/>
            <a:ahLst/>
            <a:cxnLst/>
            <a:rect r="r" b="b" t="t" l="l"/>
            <a:pathLst>
              <a:path h="4200525" w="8464534">
                <a:moveTo>
                  <a:pt x="8464535" y="4200525"/>
                </a:moveTo>
                <a:lnTo>
                  <a:pt x="0" y="4200525"/>
                </a:lnTo>
                <a:lnTo>
                  <a:pt x="0" y="0"/>
                </a:lnTo>
                <a:lnTo>
                  <a:pt x="8464535" y="0"/>
                </a:lnTo>
                <a:lnTo>
                  <a:pt x="8464535" y="420052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2125471" y="2129237"/>
            <a:ext cx="8453547" cy="4195073"/>
          </a:xfrm>
          <a:custGeom>
            <a:avLst/>
            <a:gdLst/>
            <a:ahLst/>
            <a:cxnLst/>
            <a:rect r="r" b="b" t="t" l="l"/>
            <a:pathLst>
              <a:path h="4195073" w="8453547">
                <a:moveTo>
                  <a:pt x="0" y="0"/>
                </a:moveTo>
                <a:lnTo>
                  <a:pt x="8453547" y="0"/>
                </a:lnTo>
                <a:lnTo>
                  <a:pt x="8453547" y="4195073"/>
                </a:lnTo>
                <a:lnTo>
                  <a:pt x="0" y="41950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5400000">
            <a:off x="-230652" y="8646074"/>
            <a:ext cx="3750688" cy="3281852"/>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C3F60"/>
            </a:solidFill>
          </p:spPr>
        </p:sp>
        <p:sp>
          <p:nvSpPr>
            <p:cNvPr name="TextBox 8" id="8"/>
            <p:cNvSpPr txBox="true"/>
            <p:nvPr/>
          </p:nvSpPr>
          <p:spPr>
            <a:xfrm>
              <a:off x="127000" y="263525"/>
              <a:ext cx="558800" cy="396875"/>
            </a:xfrm>
            <a:prstGeom prst="rect">
              <a:avLst/>
            </a:prstGeom>
          </p:spPr>
          <p:txBody>
            <a:bodyPr anchor="ctr" rtlCol="false" tIns="50800" lIns="50800" bIns="50800" rIns="50800"/>
            <a:lstStyle/>
            <a:p>
              <a:pPr algn="ctr">
                <a:lnSpc>
                  <a:spcPts val="3319"/>
                </a:lnSpc>
              </a:pPr>
            </a:p>
          </p:txBody>
        </p:sp>
      </p:grpSp>
      <p:grpSp>
        <p:nvGrpSpPr>
          <p:cNvPr name="Group 9" id="9"/>
          <p:cNvGrpSpPr/>
          <p:nvPr/>
        </p:nvGrpSpPr>
        <p:grpSpPr>
          <a:xfrm rot="-5400000">
            <a:off x="14771730" y="-1640926"/>
            <a:ext cx="3750688" cy="3281852"/>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C3F60"/>
            </a:solidFill>
          </p:spPr>
        </p:sp>
        <p:sp>
          <p:nvSpPr>
            <p:cNvPr name="TextBox 11" id="11"/>
            <p:cNvSpPr txBox="true"/>
            <p:nvPr/>
          </p:nvSpPr>
          <p:spPr>
            <a:xfrm>
              <a:off x="127000" y="263525"/>
              <a:ext cx="558800" cy="396875"/>
            </a:xfrm>
            <a:prstGeom prst="rect">
              <a:avLst/>
            </a:prstGeom>
          </p:spPr>
          <p:txBody>
            <a:bodyPr anchor="ctr" rtlCol="false" tIns="50800" lIns="50800" bIns="50800" rIns="50800"/>
            <a:lstStyle/>
            <a:p>
              <a:pPr algn="ctr">
                <a:lnSpc>
                  <a:spcPts val="3319"/>
                </a:lnSpc>
              </a:pPr>
            </a:p>
          </p:txBody>
        </p:sp>
      </p:grpSp>
      <p:sp>
        <p:nvSpPr>
          <p:cNvPr name="Freeform 12" id="12"/>
          <p:cNvSpPr/>
          <p:nvPr/>
        </p:nvSpPr>
        <p:spPr>
          <a:xfrm flipH="false" flipV="false" rot="0">
            <a:off x="6879649" y="116477"/>
            <a:ext cx="4528702" cy="1585046"/>
          </a:xfrm>
          <a:custGeom>
            <a:avLst/>
            <a:gdLst/>
            <a:ahLst/>
            <a:cxnLst/>
            <a:rect r="r" b="b" t="t" l="l"/>
            <a:pathLst>
              <a:path h="1585046" w="4528702">
                <a:moveTo>
                  <a:pt x="0" y="0"/>
                </a:moveTo>
                <a:lnTo>
                  <a:pt x="4528702" y="0"/>
                </a:lnTo>
                <a:lnTo>
                  <a:pt x="4528702" y="1585046"/>
                </a:lnTo>
                <a:lnTo>
                  <a:pt x="0" y="1585046"/>
                </a:lnTo>
                <a:lnTo>
                  <a:pt x="0" y="0"/>
                </a:lnTo>
                <a:close/>
              </a:path>
            </a:pathLst>
          </a:custGeom>
          <a:blipFill>
            <a:blip r:embed="rId5"/>
            <a:stretch>
              <a:fillRect l="0" t="0" r="0" b="0"/>
            </a:stretch>
          </a:blipFill>
        </p:spPr>
      </p:sp>
      <p:sp>
        <p:nvSpPr>
          <p:cNvPr name="TextBox 13" id="13"/>
          <p:cNvSpPr txBox="true"/>
          <p:nvPr/>
        </p:nvSpPr>
        <p:spPr>
          <a:xfrm rot="0">
            <a:off x="5765135" y="6582085"/>
            <a:ext cx="6757729" cy="767080"/>
          </a:xfrm>
          <a:prstGeom prst="rect">
            <a:avLst/>
          </a:prstGeom>
        </p:spPr>
        <p:txBody>
          <a:bodyPr anchor="t" rtlCol="false" tIns="0" lIns="0" bIns="0" rIns="0">
            <a:spAutoFit/>
          </a:bodyPr>
          <a:lstStyle/>
          <a:p>
            <a:pPr algn="ctr">
              <a:lnSpc>
                <a:spcPts val="6019"/>
              </a:lnSpc>
            </a:pPr>
            <a:r>
              <a:rPr lang="en-US" b="true" sz="4299" spc="644">
                <a:solidFill>
                  <a:srgbClr val="0B1320"/>
                </a:solidFill>
                <a:latin typeface="Helios Extended Bold"/>
                <a:ea typeface="Helios Extended Bold"/>
                <a:cs typeface="Helios Extended Bold"/>
                <a:sym typeface="Helios Extended Bold"/>
              </a:rPr>
              <a:t>PRESENTATION</a:t>
            </a:r>
          </a:p>
        </p:txBody>
      </p:sp>
      <p:sp>
        <p:nvSpPr>
          <p:cNvPr name="TextBox 14" id="14"/>
          <p:cNvSpPr txBox="true"/>
          <p:nvPr/>
        </p:nvSpPr>
        <p:spPr>
          <a:xfrm rot="0">
            <a:off x="5086350" y="2944005"/>
            <a:ext cx="8115300" cy="1559557"/>
          </a:xfrm>
          <a:prstGeom prst="rect">
            <a:avLst/>
          </a:prstGeom>
        </p:spPr>
        <p:txBody>
          <a:bodyPr anchor="t" rtlCol="false" tIns="0" lIns="0" bIns="0" rIns="0">
            <a:spAutoFit/>
          </a:bodyPr>
          <a:lstStyle/>
          <a:p>
            <a:pPr algn="ctr">
              <a:lnSpc>
                <a:spcPts val="12740"/>
              </a:lnSpc>
            </a:pPr>
            <a:r>
              <a:rPr lang="en-US" sz="9100" spc="455">
                <a:solidFill>
                  <a:srgbClr val="0B1320"/>
                </a:solidFill>
                <a:latin typeface="League Spartan"/>
                <a:ea typeface="League Spartan"/>
                <a:cs typeface="League Spartan"/>
                <a:sym typeface="League Spartan"/>
              </a:rPr>
              <a:t>IBM</a:t>
            </a:r>
          </a:p>
        </p:txBody>
      </p:sp>
      <p:sp>
        <p:nvSpPr>
          <p:cNvPr name="TextBox 15" id="15"/>
          <p:cNvSpPr txBox="true"/>
          <p:nvPr/>
        </p:nvSpPr>
        <p:spPr>
          <a:xfrm rot="0">
            <a:off x="6856477" y="8829903"/>
            <a:ext cx="4496036" cy="441325"/>
          </a:xfrm>
          <a:prstGeom prst="rect">
            <a:avLst/>
          </a:prstGeom>
        </p:spPr>
        <p:txBody>
          <a:bodyPr anchor="t" rtlCol="false" tIns="0" lIns="0" bIns="0" rIns="0">
            <a:spAutoFit/>
          </a:bodyPr>
          <a:lstStyle/>
          <a:p>
            <a:pPr algn="ctr">
              <a:lnSpc>
                <a:spcPts val="3499"/>
              </a:lnSpc>
            </a:pPr>
            <a:r>
              <a:rPr lang="en-US" sz="2499">
                <a:solidFill>
                  <a:srgbClr val="0B1320"/>
                </a:solidFill>
                <a:latin typeface="Helios Extended"/>
                <a:ea typeface="Helios Extended"/>
                <a:cs typeface="Helios Extended"/>
                <a:sym typeface="Helios Extended"/>
              </a:rPr>
              <a:t>https://arcanainfo.com/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63535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81354" y="1028700"/>
            <a:ext cx="4282420" cy="8229600"/>
          </a:xfrm>
          <a:custGeom>
            <a:avLst/>
            <a:gdLst/>
            <a:ahLst/>
            <a:cxnLst/>
            <a:rect r="r" b="b" t="t" l="l"/>
            <a:pathLst>
              <a:path h="8229600" w="4282420">
                <a:moveTo>
                  <a:pt x="0" y="0"/>
                </a:moveTo>
                <a:lnTo>
                  <a:pt x="4282420" y="0"/>
                </a:lnTo>
                <a:lnTo>
                  <a:pt x="4282420" y="8229600"/>
                </a:lnTo>
                <a:lnTo>
                  <a:pt x="0" y="8229600"/>
                </a:lnTo>
                <a:lnTo>
                  <a:pt x="0" y="0"/>
                </a:lnTo>
                <a:close/>
              </a:path>
            </a:pathLst>
          </a:custGeom>
          <a:blipFill>
            <a:blip r:embed="rId4"/>
            <a:stretch>
              <a:fillRect l="0" t="0" r="0" b="0"/>
            </a:stretch>
          </a:blipFill>
        </p:spPr>
      </p:sp>
      <p:sp>
        <p:nvSpPr>
          <p:cNvPr name="Freeform 4" id="4"/>
          <p:cNvSpPr/>
          <p:nvPr/>
        </p:nvSpPr>
        <p:spPr>
          <a:xfrm flipH="true" flipV="false" rot="0">
            <a:off x="0" y="1028700"/>
            <a:ext cx="4282420" cy="8229600"/>
          </a:xfrm>
          <a:custGeom>
            <a:avLst/>
            <a:gdLst/>
            <a:ahLst/>
            <a:cxnLst/>
            <a:rect r="r" b="b" t="t" l="l"/>
            <a:pathLst>
              <a:path h="8229600" w="4282420">
                <a:moveTo>
                  <a:pt x="4282420" y="0"/>
                </a:moveTo>
                <a:lnTo>
                  <a:pt x="0" y="0"/>
                </a:lnTo>
                <a:lnTo>
                  <a:pt x="0" y="8229600"/>
                </a:lnTo>
                <a:lnTo>
                  <a:pt x="4282420" y="8229600"/>
                </a:lnTo>
                <a:lnTo>
                  <a:pt x="4282420" y="0"/>
                </a:lnTo>
                <a:close/>
              </a:path>
            </a:pathLst>
          </a:custGeom>
          <a:blipFill>
            <a:blip r:embed="rId4"/>
            <a:stretch>
              <a:fillRect l="0" t="0" r="0" b="0"/>
            </a:stretch>
          </a:blipFill>
        </p:spPr>
      </p:sp>
      <p:sp>
        <p:nvSpPr>
          <p:cNvPr name="TextBox 5" id="5"/>
          <p:cNvSpPr txBox="true"/>
          <p:nvPr/>
        </p:nvSpPr>
        <p:spPr>
          <a:xfrm rot="0">
            <a:off x="2356792" y="4861242"/>
            <a:ext cx="13574416" cy="1574922"/>
          </a:xfrm>
          <a:prstGeom prst="rect">
            <a:avLst/>
          </a:prstGeom>
        </p:spPr>
        <p:txBody>
          <a:bodyPr anchor="t" rtlCol="false" tIns="0" lIns="0" bIns="0" rIns="0">
            <a:spAutoFit/>
          </a:bodyPr>
          <a:lstStyle/>
          <a:p>
            <a:pPr algn="ctr">
              <a:lnSpc>
                <a:spcPts val="12049"/>
              </a:lnSpc>
            </a:pPr>
            <a:r>
              <a:rPr lang="en-US" sz="11367" spc="1136">
                <a:solidFill>
                  <a:srgbClr val="FFFFFF"/>
                </a:solidFill>
                <a:latin typeface="League Spartan"/>
                <a:ea typeface="League Spartan"/>
                <a:cs typeface="League Spartan"/>
                <a:sym typeface="League Spartan"/>
              </a:rPr>
              <a:t>USE CASES</a:t>
            </a:r>
          </a:p>
        </p:txBody>
      </p:sp>
      <p:sp>
        <p:nvSpPr>
          <p:cNvPr name="Freeform 6" id="6"/>
          <p:cNvSpPr/>
          <p:nvPr/>
        </p:nvSpPr>
        <p:spPr>
          <a:xfrm flipH="false" flipV="false" rot="0">
            <a:off x="12467517" y="6745731"/>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1624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429"/>
        </a:solidFill>
      </p:bgPr>
    </p:bg>
    <p:spTree>
      <p:nvGrpSpPr>
        <p:cNvPr id="1" name=""/>
        <p:cNvGrpSpPr/>
        <p:nvPr/>
      </p:nvGrpSpPr>
      <p:grpSpPr>
        <a:xfrm>
          <a:off x="0" y="0"/>
          <a:ext cx="0" cy="0"/>
          <a:chOff x="0" y="0"/>
          <a:chExt cx="0" cy="0"/>
        </a:xfrm>
      </p:grpSpPr>
      <p:grpSp>
        <p:nvGrpSpPr>
          <p:cNvPr name="Group 2" id="2"/>
          <p:cNvGrpSpPr/>
          <p:nvPr/>
        </p:nvGrpSpPr>
        <p:grpSpPr>
          <a:xfrm rot="0">
            <a:off x="1542558" y="824856"/>
            <a:ext cx="4651615" cy="4194181"/>
            <a:chOff x="0" y="0"/>
            <a:chExt cx="1289257" cy="1162473"/>
          </a:xfrm>
        </p:grpSpPr>
        <p:sp>
          <p:nvSpPr>
            <p:cNvPr name="Freeform 3" id="3"/>
            <p:cNvSpPr/>
            <p:nvPr/>
          </p:nvSpPr>
          <p:spPr>
            <a:xfrm flipH="false" flipV="false" rot="0">
              <a:off x="0" y="0"/>
              <a:ext cx="1289257" cy="1162473"/>
            </a:xfrm>
            <a:custGeom>
              <a:avLst/>
              <a:gdLst/>
              <a:ahLst/>
              <a:cxnLst/>
              <a:rect r="r" b="b" t="t" l="l"/>
              <a:pathLst>
                <a:path h="1162473" w="1289257">
                  <a:moveTo>
                    <a:pt x="78225" y="0"/>
                  </a:moveTo>
                  <a:lnTo>
                    <a:pt x="1211033" y="0"/>
                  </a:lnTo>
                  <a:cubicBezTo>
                    <a:pt x="1231779" y="0"/>
                    <a:pt x="1251676" y="8241"/>
                    <a:pt x="1266346" y="22911"/>
                  </a:cubicBezTo>
                  <a:cubicBezTo>
                    <a:pt x="1281016" y="37581"/>
                    <a:pt x="1289257" y="57478"/>
                    <a:pt x="1289257" y="78225"/>
                  </a:cubicBezTo>
                  <a:lnTo>
                    <a:pt x="1289257" y="1084249"/>
                  </a:lnTo>
                  <a:cubicBezTo>
                    <a:pt x="1289257" y="1104995"/>
                    <a:pt x="1281016" y="1124892"/>
                    <a:pt x="1266346" y="1139562"/>
                  </a:cubicBezTo>
                  <a:cubicBezTo>
                    <a:pt x="1251676" y="1154232"/>
                    <a:pt x="1231779" y="1162473"/>
                    <a:pt x="1211033" y="1162473"/>
                  </a:cubicBezTo>
                  <a:lnTo>
                    <a:pt x="78225" y="1162473"/>
                  </a:lnTo>
                  <a:cubicBezTo>
                    <a:pt x="57478" y="1162473"/>
                    <a:pt x="37581" y="1154232"/>
                    <a:pt x="22911" y="1139562"/>
                  </a:cubicBezTo>
                  <a:cubicBezTo>
                    <a:pt x="8241" y="1124892"/>
                    <a:pt x="0" y="1104995"/>
                    <a:pt x="0" y="1084249"/>
                  </a:cubicBezTo>
                  <a:lnTo>
                    <a:pt x="0" y="78225"/>
                  </a:lnTo>
                  <a:cubicBezTo>
                    <a:pt x="0" y="57478"/>
                    <a:pt x="8241" y="37581"/>
                    <a:pt x="22911" y="22911"/>
                  </a:cubicBezTo>
                  <a:cubicBezTo>
                    <a:pt x="37581" y="8241"/>
                    <a:pt x="57478" y="0"/>
                    <a:pt x="78225" y="0"/>
                  </a:cubicBezTo>
                  <a:close/>
                </a:path>
              </a:pathLst>
            </a:custGeom>
            <a:gradFill rotWithShape="true">
              <a:gsLst>
                <a:gs pos="0">
                  <a:srgbClr val="5276F7">
                    <a:alpha val="100000"/>
                  </a:srgbClr>
                </a:gs>
                <a:gs pos="100000">
                  <a:srgbClr val="000429">
                    <a:alpha val="100000"/>
                  </a:srgbClr>
                </a:gs>
              </a:gsLst>
              <a:lin ang="5400000"/>
            </a:gradFill>
          </p:spPr>
        </p:sp>
        <p:sp>
          <p:nvSpPr>
            <p:cNvPr name="TextBox 4" id="4"/>
            <p:cNvSpPr txBox="true"/>
            <p:nvPr/>
          </p:nvSpPr>
          <p:spPr>
            <a:xfrm>
              <a:off x="0" y="-66675"/>
              <a:ext cx="1289257" cy="1229148"/>
            </a:xfrm>
            <a:prstGeom prst="rect">
              <a:avLst/>
            </a:prstGeom>
          </p:spPr>
          <p:txBody>
            <a:bodyPr anchor="ctr" rtlCol="false" tIns="50800" lIns="50800" bIns="50800" rIns="50800"/>
            <a:lstStyle/>
            <a:p>
              <a:pPr algn="ctr">
                <a:lnSpc>
                  <a:spcPts val="2921"/>
                </a:lnSpc>
              </a:pPr>
            </a:p>
          </p:txBody>
        </p:sp>
      </p:grpSp>
      <p:grpSp>
        <p:nvGrpSpPr>
          <p:cNvPr name="Group 5" id="5"/>
          <p:cNvGrpSpPr/>
          <p:nvPr/>
        </p:nvGrpSpPr>
        <p:grpSpPr>
          <a:xfrm rot="0">
            <a:off x="321458" y="2718024"/>
            <a:ext cx="4083629" cy="6359276"/>
            <a:chOff x="0" y="0"/>
            <a:chExt cx="772112" cy="1202380"/>
          </a:xfrm>
        </p:grpSpPr>
        <p:sp>
          <p:nvSpPr>
            <p:cNvPr name="Freeform 6" id="6"/>
            <p:cNvSpPr/>
            <p:nvPr/>
          </p:nvSpPr>
          <p:spPr>
            <a:xfrm flipH="false" flipV="false" rot="0">
              <a:off x="0" y="0"/>
              <a:ext cx="772112" cy="1202380"/>
            </a:xfrm>
            <a:custGeom>
              <a:avLst/>
              <a:gdLst/>
              <a:ahLst/>
              <a:cxnLst/>
              <a:rect r="r" b="b" t="t" l="l"/>
              <a:pathLst>
                <a:path h="1202380" w="772112">
                  <a:moveTo>
                    <a:pt x="102376" y="0"/>
                  </a:moveTo>
                  <a:lnTo>
                    <a:pt x="669737" y="0"/>
                  </a:lnTo>
                  <a:cubicBezTo>
                    <a:pt x="696888" y="0"/>
                    <a:pt x="722928" y="10786"/>
                    <a:pt x="742127" y="29985"/>
                  </a:cubicBezTo>
                  <a:cubicBezTo>
                    <a:pt x="761326" y="49184"/>
                    <a:pt x="772112" y="75224"/>
                    <a:pt x="772112" y="102376"/>
                  </a:cubicBezTo>
                  <a:lnTo>
                    <a:pt x="772112" y="1100005"/>
                  </a:lnTo>
                  <a:cubicBezTo>
                    <a:pt x="772112" y="1156545"/>
                    <a:pt x="726277" y="1202380"/>
                    <a:pt x="669737" y="1202380"/>
                  </a:cubicBezTo>
                  <a:lnTo>
                    <a:pt x="102376" y="1202380"/>
                  </a:lnTo>
                  <a:cubicBezTo>
                    <a:pt x="75224" y="1202380"/>
                    <a:pt x="49184" y="1191594"/>
                    <a:pt x="29985" y="1172395"/>
                  </a:cubicBezTo>
                  <a:cubicBezTo>
                    <a:pt x="10786" y="1153196"/>
                    <a:pt x="0" y="1127156"/>
                    <a:pt x="0" y="1100005"/>
                  </a:cubicBezTo>
                  <a:lnTo>
                    <a:pt x="0" y="102376"/>
                  </a:lnTo>
                  <a:cubicBezTo>
                    <a:pt x="0" y="75224"/>
                    <a:pt x="10786" y="49184"/>
                    <a:pt x="29985" y="29985"/>
                  </a:cubicBezTo>
                  <a:cubicBezTo>
                    <a:pt x="49184" y="10786"/>
                    <a:pt x="75224" y="0"/>
                    <a:pt x="102376" y="0"/>
                  </a:cubicBezTo>
                  <a:close/>
                </a:path>
              </a:pathLst>
            </a:custGeom>
            <a:blipFill>
              <a:blip r:embed="rId2"/>
              <a:stretch>
                <a:fillRect l="-53644" t="0" r="-53644" b="0"/>
              </a:stretch>
            </a:blipFill>
          </p:spPr>
        </p:sp>
      </p:grpSp>
      <p:grpSp>
        <p:nvGrpSpPr>
          <p:cNvPr name="Group 7" id="7"/>
          <p:cNvGrpSpPr/>
          <p:nvPr/>
        </p:nvGrpSpPr>
        <p:grpSpPr>
          <a:xfrm rot="0">
            <a:off x="3555067" y="5230196"/>
            <a:ext cx="4095409" cy="5674735"/>
            <a:chOff x="0" y="0"/>
            <a:chExt cx="899901" cy="1246933"/>
          </a:xfrm>
        </p:grpSpPr>
        <p:sp>
          <p:nvSpPr>
            <p:cNvPr name="Freeform 8" id="8"/>
            <p:cNvSpPr/>
            <p:nvPr/>
          </p:nvSpPr>
          <p:spPr>
            <a:xfrm flipH="false" flipV="false" rot="0">
              <a:off x="0" y="0"/>
              <a:ext cx="899901" cy="1246933"/>
            </a:xfrm>
            <a:custGeom>
              <a:avLst/>
              <a:gdLst/>
              <a:ahLst/>
              <a:cxnLst/>
              <a:rect r="r" b="b" t="t" l="l"/>
              <a:pathLst>
                <a:path h="1246933" w="899901">
                  <a:moveTo>
                    <a:pt x="109643" y="0"/>
                  </a:moveTo>
                  <a:lnTo>
                    <a:pt x="790259" y="0"/>
                  </a:lnTo>
                  <a:cubicBezTo>
                    <a:pt x="819338" y="0"/>
                    <a:pt x="847226" y="11552"/>
                    <a:pt x="867788" y="32114"/>
                  </a:cubicBezTo>
                  <a:cubicBezTo>
                    <a:pt x="888350" y="52676"/>
                    <a:pt x="899901" y="80564"/>
                    <a:pt x="899901" y="109643"/>
                  </a:cubicBezTo>
                  <a:lnTo>
                    <a:pt x="899901" y="1137291"/>
                  </a:lnTo>
                  <a:cubicBezTo>
                    <a:pt x="899901" y="1166370"/>
                    <a:pt x="888350" y="1194258"/>
                    <a:pt x="867788" y="1214820"/>
                  </a:cubicBezTo>
                  <a:cubicBezTo>
                    <a:pt x="847226" y="1235382"/>
                    <a:pt x="819338" y="1246933"/>
                    <a:pt x="790259" y="1246933"/>
                  </a:cubicBezTo>
                  <a:lnTo>
                    <a:pt x="109643" y="1246933"/>
                  </a:lnTo>
                  <a:cubicBezTo>
                    <a:pt x="80564" y="1246933"/>
                    <a:pt x="52676" y="1235382"/>
                    <a:pt x="32114" y="1214820"/>
                  </a:cubicBezTo>
                  <a:cubicBezTo>
                    <a:pt x="11552" y="1194258"/>
                    <a:pt x="0" y="1166370"/>
                    <a:pt x="0" y="1137291"/>
                  </a:cubicBezTo>
                  <a:lnTo>
                    <a:pt x="0" y="109643"/>
                  </a:lnTo>
                  <a:cubicBezTo>
                    <a:pt x="0" y="80564"/>
                    <a:pt x="11552" y="52676"/>
                    <a:pt x="32114" y="32114"/>
                  </a:cubicBezTo>
                  <a:cubicBezTo>
                    <a:pt x="52676" y="11552"/>
                    <a:pt x="80564" y="0"/>
                    <a:pt x="109643" y="0"/>
                  </a:cubicBezTo>
                  <a:close/>
                </a:path>
              </a:pathLst>
            </a:custGeom>
            <a:blipFill>
              <a:blip r:embed="rId3"/>
              <a:stretch>
                <a:fillRect l="-73167" t="0" r="-73167" b="0"/>
              </a:stretch>
            </a:blipFill>
          </p:spPr>
        </p:sp>
      </p:grpSp>
      <p:sp>
        <p:nvSpPr>
          <p:cNvPr name="TextBox 9" id="9"/>
          <p:cNvSpPr txBox="true"/>
          <p:nvPr/>
        </p:nvSpPr>
        <p:spPr>
          <a:xfrm rot="0">
            <a:off x="7849085" y="1308541"/>
            <a:ext cx="8954364" cy="1466659"/>
          </a:xfrm>
          <a:prstGeom prst="rect">
            <a:avLst/>
          </a:prstGeom>
        </p:spPr>
        <p:txBody>
          <a:bodyPr anchor="t" rtlCol="false" tIns="0" lIns="0" bIns="0" rIns="0">
            <a:spAutoFit/>
          </a:bodyPr>
          <a:lstStyle/>
          <a:p>
            <a:pPr algn="l">
              <a:lnSpc>
                <a:spcPts val="5811"/>
              </a:lnSpc>
            </a:pPr>
            <a:r>
              <a:rPr lang="en-US" sz="4967">
                <a:solidFill>
                  <a:srgbClr val="FFFFFF"/>
                </a:solidFill>
                <a:latin typeface="TT Norms Std Condensed"/>
                <a:ea typeface="TT Norms Std Condensed"/>
                <a:cs typeface="TT Norms Std Condensed"/>
                <a:sym typeface="TT Norms Std Condensed"/>
              </a:rPr>
              <a:t>The Future of Machine Learning in AI: Trends and Opportunities</a:t>
            </a:r>
          </a:p>
        </p:txBody>
      </p:sp>
      <p:sp>
        <p:nvSpPr>
          <p:cNvPr name="TextBox 10" id="10"/>
          <p:cNvSpPr txBox="true"/>
          <p:nvPr/>
        </p:nvSpPr>
        <p:spPr>
          <a:xfrm rot="0">
            <a:off x="7849085" y="3033769"/>
            <a:ext cx="8394464" cy="787458"/>
          </a:xfrm>
          <a:prstGeom prst="rect">
            <a:avLst/>
          </a:prstGeom>
        </p:spPr>
        <p:txBody>
          <a:bodyPr anchor="t" rtlCol="false" tIns="0" lIns="0" bIns="0" rIns="0">
            <a:spAutoFit/>
          </a:bodyPr>
          <a:lstStyle/>
          <a:p>
            <a:pPr algn="l">
              <a:lnSpc>
                <a:spcPts val="2149"/>
              </a:lnSpc>
            </a:pPr>
            <a:r>
              <a:rPr lang="en-US" sz="1334" spc="122">
                <a:solidFill>
                  <a:srgbClr val="FFFFFF"/>
                </a:solidFill>
                <a:latin typeface="Open Sans 1 Light"/>
                <a:ea typeface="Open Sans 1 Light"/>
                <a:cs typeface="Open Sans 1 Light"/>
                <a:sym typeface="Open Sans 1 Light"/>
              </a:rPr>
              <a:t>ML is continuously evolving, with emerging trends like federated learning, explainable AI, and quantum machine learning. These advancements hold immense potential for solving complex problems and shaping the future of AI.</a:t>
            </a:r>
          </a:p>
        </p:txBody>
      </p:sp>
      <p:grpSp>
        <p:nvGrpSpPr>
          <p:cNvPr name="Group 11" id="11"/>
          <p:cNvGrpSpPr/>
          <p:nvPr/>
        </p:nvGrpSpPr>
        <p:grpSpPr>
          <a:xfrm rot="0">
            <a:off x="9112692" y="4440500"/>
            <a:ext cx="7376527" cy="1560342"/>
            <a:chOff x="0" y="0"/>
            <a:chExt cx="1942789" cy="410954"/>
          </a:xfrm>
        </p:grpSpPr>
        <p:sp>
          <p:nvSpPr>
            <p:cNvPr name="Freeform 12" id="12"/>
            <p:cNvSpPr/>
            <p:nvPr/>
          </p:nvSpPr>
          <p:spPr>
            <a:xfrm flipH="false" flipV="false" rot="0">
              <a:off x="0" y="0"/>
              <a:ext cx="1942789" cy="410954"/>
            </a:xfrm>
            <a:custGeom>
              <a:avLst/>
              <a:gdLst/>
              <a:ahLst/>
              <a:cxnLst/>
              <a:rect r="r" b="b" t="t" l="l"/>
              <a:pathLst>
                <a:path h="410954" w="1942789">
                  <a:moveTo>
                    <a:pt x="28337" y="0"/>
                  </a:moveTo>
                  <a:lnTo>
                    <a:pt x="1914452" y="0"/>
                  </a:lnTo>
                  <a:cubicBezTo>
                    <a:pt x="1930102" y="0"/>
                    <a:pt x="1942789" y="12687"/>
                    <a:pt x="1942789" y="28337"/>
                  </a:cubicBezTo>
                  <a:lnTo>
                    <a:pt x="1942789" y="382617"/>
                  </a:lnTo>
                  <a:cubicBezTo>
                    <a:pt x="1942789" y="390132"/>
                    <a:pt x="1939803" y="397340"/>
                    <a:pt x="1934489" y="402654"/>
                  </a:cubicBezTo>
                  <a:cubicBezTo>
                    <a:pt x="1929175" y="407969"/>
                    <a:pt x="1921967" y="410954"/>
                    <a:pt x="1914452" y="410954"/>
                  </a:cubicBezTo>
                  <a:lnTo>
                    <a:pt x="28337" y="410954"/>
                  </a:lnTo>
                  <a:cubicBezTo>
                    <a:pt x="12687" y="410954"/>
                    <a:pt x="0" y="398267"/>
                    <a:pt x="0" y="382617"/>
                  </a:cubicBezTo>
                  <a:lnTo>
                    <a:pt x="0" y="28337"/>
                  </a:lnTo>
                  <a:cubicBezTo>
                    <a:pt x="0" y="12687"/>
                    <a:pt x="12687" y="0"/>
                    <a:pt x="28337" y="0"/>
                  </a:cubicBezTo>
                  <a:close/>
                </a:path>
              </a:pathLst>
            </a:custGeom>
            <a:solidFill>
              <a:srgbClr val="23274B"/>
            </a:solidFill>
          </p:spPr>
        </p:sp>
        <p:sp>
          <p:nvSpPr>
            <p:cNvPr name="TextBox 13" id="13"/>
            <p:cNvSpPr txBox="true"/>
            <p:nvPr/>
          </p:nvSpPr>
          <p:spPr>
            <a:xfrm>
              <a:off x="0" y="-66675"/>
              <a:ext cx="1942789" cy="477629"/>
            </a:xfrm>
            <a:prstGeom prst="rect">
              <a:avLst/>
            </a:prstGeom>
          </p:spPr>
          <p:txBody>
            <a:bodyPr anchor="ctr" rtlCol="false" tIns="50800" lIns="50800" bIns="50800" rIns="50800"/>
            <a:lstStyle/>
            <a:p>
              <a:pPr algn="ctr">
                <a:lnSpc>
                  <a:spcPts val="2921"/>
                </a:lnSpc>
              </a:pPr>
            </a:p>
          </p:txBody>
        </p:sp>
      </p:grpSp>
      <p:grpSp>
        <p:nvGrpSpPr>
          <p:cNvPr name="Group 14" id="14"/>
          <p:cNvGrpSpPr/>
          <p:nvPr/>
        </p:nvGrpSpPr>
        <p:grpSpPr>
          <a:xfrm rot="0">
            <a:off x="9643161" y="4867403"/>
            <a:ext cx="534286" cy="53428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FFFFFF"/>
              </a:solidFill>
              <a:prstDash val="solid"/>
              <a:miter/>
            </a:ln>
          </p:spPr>
        </p:sp>
        <p:sp>
          <p:nvSpPr>
            <p:cNvPr name="TextBox 16" id="16"/>
            <p:cNvSpPr txBox="true"/>
            <p:nvPr/>
          </p:nvSpPr>
          <p:spPr>
            <a:xfrm>
              <a:off x="76200" y="9525"/>
              <a:ext cx="660400" cy="727075"/>
            </a:xfrm>
            <a:prstGeom prst="rect">
              <a:avLst/>
            </a:prstGeom>
          </p:spPr>
          <p:txBody>
            <a:bodyPr anchor="ctr" rtlCol="false" tIns="50800" lIns="50800" bIns="50800" rIns="50800"/>
            <a:lstStyle/>
            <a:p>
              <a:pPr algn="ctr">
                <a:lnSpc>
                  <a:spcPts val="2921"/>
                </a:lnSpc>
              </a:pPr>
            </a:p>
          </p:txBody>
        </p:sp>
      </p:grpSp>
      <p:sp>
        <p:nvSpPr>
          <p:cNvPr name="TextBox 17" id="17"/>
          <p:cNvSpPr txBox="true"/>
          <p:nvPr/>
        </p:nvSpPr>
        <p:spPr>
          <a:xfrm rot="0">
            <a:off x="9719653" y="4986461"/>
            <a:ext cx="381301" cy="334269"/>
          </a:xfrm>
          <a:prstGeom prst="rect">
            <a:avLst/>
          </a:prstGeom>
        </p:spPr>
        <p:txBody>
          <a:bodyPr anchor="t" rtlCol="false" tIns="0" lIns="0" bIns="0" rIns="0">
            <a:spAutoFit/>
          </a:bodyPr>
          <a:lstStyle/>
          <a:p>
            <a:pPr algn="ctr">
              <a:lnSpc>
                <a:spcPts val="2656"/>
              </a:lnSpc>
            </a:pPr>
            <a:r>
              <a:rPr lang="en-US" sz="2459">
                <a:solidFill>
                  <a:srgbClr val="FFFFFF"/>
                </a:solidFill>
                <a:latin typeface="TT Norms Std Condensed"/>
                <a:ea typeface="TT Norms Std Condensed"/>
                <a:cs typeface="TT Norms Std Condensed"/>
                <a:sym typeface="TT Norms Std Condensed"/>
              </a:rPr>
              <a:t>1</a:t>
            </a:r>
          </a:p>
        </p:txBody>
      </p:sp>
      <p:sp>
        <p:nvSpPr>
          <p:cNvPr name="TextBox 18" id="18"/>
          <p:cNvSpPr txBox="true"/>
          <p:nvPr/>
        </p:nvSpPr>
        <p:spPr>
          <a:xfrm rot="0">
            <a:off x="10522040" y="4948361"/>
            <a:ext cx="3354186" cy="725825"/>
          </a:xfrm>
          <a:prstGeom prst="rect">
            <a:avLst/>
          </a:prstGeom>
        </p:spPr>
        <p:txBody>
          <a:bodyPr anchor="t" rtlCol="false" tIns="0" lIns="0" bIns="0" rIns="0">
            <a:spAutoFit/>
          </a:bodyPr>
          <a:lstStyle/>
          <a:p>
            <a:pPr algn="l">
              <a:lnSpc>
                <a:spcPts val="2836"/>
              </a:lnSpc>
            </a:pPr>
            <a:r>
              <a:rPr lang="en-US" sz="2626">
                <a:solidFill>
                  <a:srgbClr val="FFFFFF"/>
                </a:solidFill>
                <a:latin typeface="TT Norms Std Condensed"/>
                <a:ea typeface="TT Norms Std Condensed"/>
                <a:cs typeface="TT Norms Std Condensed"/>
                <a:sym typeface="TT Norms Std Condensed"/>
              </a:rPr>
              <a:t>Healthcare Data Exchange</a:t>
            </a:r>
          </a:p>
        </p:txBody>
      </p:sp>
      <p:grpSp>
        <p:nvGrpSpPr>
          <p:cNvPr name="Group 19" id="19"/>
          <p:cNvGrpSpPr/>
          <p:nvPr/>
        </p:nvGrpSpPr>
        <p:grpSpPr>
          <a:xfrm rot="0">
            <a:off x="9112692" y="6188536"/>
            <a:ext cx="7376527" cy="1560342"/>
            <a:chOff x="0" y="0"/>
            <a:chExt cx="1942789" cy="410954"/>
          </a:xfrm>
        </p:grpSpPr>
        <p:sp>
          <p:nvSpPr>
            <p:cNvPr name="Freeform 20" id="20"/>
            <p:cNvSpPr/>
            <p:nvPr/>
          </p:nvSpPr>
          <p:spPr>
            <a:xfrm flipH="false" flipV="false" rot="0">
              <a:off x="0" y="0"/>
              <a:ext cx="1942789" cy="410954"/>
            </a:xfrm>
            <a:custGeom>
              <a:avLst/>
              <a:gdLst/>
              <a:ahLst/>
              <a:cxnLst/>
              <a:rect r="r" b="b" t="t" l="l"/>
              <a:pathLst>
                <a:path h="410954" w="1942789">
                  <a:moveTo>
                    <a:pt x="28337" y="0"/>
                  </a:moveTo>
                  <a:lnTo>
                    <a:pt x="1914452" y="0"/>
                  </a:lnTo>
                  <a:cubicBezTo>
                    <a:pt x="1930102" y="0"/>
                    <a:pt x="1942789" y="12687"/>
                    <a:pt x="1942789" y="28337"/>
                  </a:cubicBezTo>
                  <a:lnTo>
                    <a:pt x="1942789" y="382617"/>
                  </a:lnTo>
                  <a:cubicBezTo>
                    <a:pt x="1942789" y="390132"/>
                    <a:pt x="1939803" y="397340"/>
                    <a:pt x="1934489" y="402654"/>
                  </a:cubicBezTo>
                  <a:cubicBezTo>
                    <a:pt x="1929175" y="407969"/>
                    <a:pt x="1921967" y="410954"/>
                    <a:pt x="1914452" y="410954"/>
                  </a:cubicBezTo>
                  <a:lnTo>
                    <a:pt x="28337" y="410954"/>
                  </a:lnTo>
                  <a:cubicBezTo>
                    <a:pt x="12687" y="410954"/>
                    <a:pt x="0" y="398267"/>
                    <a:pt x="0" y="382617"/>
                  </a:cubicBezTo>
                  <a:lnTo>
                    <a:pt x="0" y="28337"/>
                  </a:lnTo>
                  <a:cubicBezTo>
                    <a:pt x="0" y="12687"/>
                    <a:pt x="12687" y="0"/>
                    <a:pt x="28337" y="0"/>
                  </a:cubicBezTo>
                  <a:close/>
                </a:path>
              </a:pathLst>
            </a:custGeom>
            <a:solidFill>
              <a:srgbClr val="23274B"/>
            </a:solidFill>
          </p:spPr>
        </p:sp>
        <p:sp>
          <p:nvSpPr>
            <p:cNvPr name="TextBox 21" id="21"/>
            <p:cNvSpPr txBox="true"/>
            <p:nvPr/>
          </p:nvSpPr>
          <p:spPr>
            <a:xfrm>
              <a:off x="0" y="-66675"/>
              <a:ext cx="1942789" cy="477629"/>
            </a:xfrm>
            <a:prstGeom prst="rect">
              <a:avLst/>
            </a:prstGeom>
          </p:spPr>
          <p:txBody>
            <a:bodyPr anchor="ctr" rtlCol="false" tIns="50800" lIns="50800" bIns="50800" rIns="50800"/>
            <a:lstStyle/>
            <a:p>
              <a:pPr algn="ctr">
                <a:lnSpc>
                  <a:spcPts val="2921"/>
                </a:lnSpc>
              </a:pPr>
            </a:p>
          </p:txBody>
        </p:sp>
      </p:grpSp>
      <p:grpSp>
        <p:nvGrpSpPr>
          <p:cNvPr name="Group 22" id="22"/>
          <p:cNvGrpSpPr/>
          <p:nvPr/>
        </p:nvGrpSpPr>
        <p:grpSpPr>
          <a:xfrm rot="0">
            <a:off x="9643161" y="6612940"/>
            <a:ext cx="534286" cy="53428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FFFFFF"/>
              </a:solidFill>
              <a:prstDash val="solid"/>
              <a:miter/>
            </a:ln>
          </p:spPr>
        </p:sp>
        <p:sp>
          <p:nvSpPr>
            <p:cNvPr name="TextBox 24" id="24"/>
            <p:cNvSpPr txBox="true"/>
            <p:nvPr/>
          </p:nvSpPr>
          <p:spPr>
            <a:xfrm>
              <a:off x="76200" y="9525"/>
              <a:ext cx="660400" cy="727075"/>
            </a:xfrm>
            <a:prstGeom prst="rect">
              <a:avLst/>
            </a:prstGeom>
          </p:spPr>
          <p:txBody>
            <a:bodyPr anchor="ctr" rtlCol="false" tIns="50800" lIns="50800" bIns="50800" rIns="50800"/>
            <a:lstStyle/>
            <a:p>
              <a:pPr algn="ctr">
                <a:lnSpc>
                  <a:spcPts val="2921"/>
                </a:lnSpc>
              </a:pPr>
            </a:p>
          </p:txBody>
        </p:sp>
      </p:grpSp>
      <p:sp>
        <p:nvSpPr>
          <p:cNvPr name="TextBox 25" id="25"/>
          <p:cNvSpPr txBox="true"/>
          <p:nvPr/>
        </p:nvSpPr>
        <p:spPr>
          <a:xfrm rot="0">
            <a:off x="9719653" y="6731999"/>
            <a:ext cx="381301" cy="334269"/>
          </a:xfrm>
          <a:prstGeom prst="rect">
            <a:avLst/>
          </a:prstGeom>
        </p:spPr>
        <p:txBody>
          <a:bodyPr anchor="t" rtlCol="false" tIns="0" lIns="0" bIns="0" rIns="0">
            <a:spAutoFit/>
          </a:bodyPr>
          <a:lstStyle/>
          <a:p>
            <a:pPr algn="ctr">
              <a:lnSpc>
                <a:spcPts val="2656"/>
              </a:lnSpc>
            </a:pPr>
            <a:r>
              <a:rPr lang="en-US" sz="2459">
                <a:solidFill>
                  <a:srgbClr val="FFFFFF"/>
                </a:solidFill>
                <a:latin typeface="TT Norms Std Condensed"/>
                <a:ea typeface="TT Norms Std Condensed"/>
                <a:cs typeface="TT Norms Std Condensed"/>
                <a:sym typeface="TT Norms Std Condensed"/>
              </a:rPr>
              <a:t>2</a:t>
            </a:r>
          </a:p>
        </p:txBody>
      </p:sp>
      <p:sp>
        <p:nvSpPr>
          <p:cNvPr name="TextBox 26" id="26"/>
          <p:cNvSpPr txBox="true"/>
          <p:nvPr/>
        </p:nvSpPr>
        <p:spPr>
          <a:xfrm rot="0">
            <a:off x="10522040" y="6693899"/>
            <a:ext cx="3038147" cy="725825"/>
          </a:xfrm>
          <a:prstGeom prst="rect">
            <a:avLst/>
          </a:prstGeom>
        </p:spPr>
        <p:txBody>
          <a:bodyPr anchor="t" rtlCol="false" tIns="0" lIns="0" bIns="0" rIns="0">
            <a:spAutoFit/>
          </a:bodyPr>
          <a:lstStyle/>
          <a:p>
            <a:pPr algn="l">
              <a:lnSpc>
                <a:spcPts val="2836"/>
              </a:lnSpc>
            </a:pPr>
            <a:r>
              <a:rPr lang="en-US" sz="2626">
                <a:solidFill>
                  <a:srgbClr val="FFFFFF"/>
                </a:solidFill>
                <a:latin typeface="TT Norms Std Condensed"/>
                <a:ea typeface="TT Norms Std Condensed"/>
                <a:cs typeface="TT Norms Std Condensed"/>
                <a:sym typeface="TT Norms Std Condensed"/>
              </a:rPr>
              <a:t>Retail and E-Commerce Operations</a:t>
            </a:r>
          </a:p>
        </p:txBody>
      </p:sp>
      <p:grpSp>
        <p:nvGrpSpPr>
          <p:cNvPr name="Group 27" id="27"/>
          <p:cNvGrpSpPr/>
          <p:nvPr/>
        </p:nvGrpSpPr>
        <p:grpSpPr>
          <a:xfrm rot="0">
            <a:off x="9112692" y="7946097"/>
            <a:ext cx="7376527" cy="1560342"/>
            <a:chOff x="0" y="0"/>
            <a:chExt cx="1942789" cy="410954"/>
          </a:xfrm>
        </p:grpSpPr>
        <p:sp>
          <p:nvSpPr>
            <p:cNvPr name="Freeform 28" id="28"/>
            <p:cNvSpPr/>
            <p:nvPr/>
          </p:nvSpPr>
          <p:spPr>
            <a:xfrm flipH="false" flipV="false" rot="0">
              <a:off x="0" y="0"/>
              <a:ext cx="1942789" cy="410954"/>
            </a:xfrm>
            <a:custGeom>
              <a:avLst/>
              <a:gdLst/>
              <a:ahLst/>
              <a:cxnLst/>
              <a:rect r="r" b="b" t="t" l="l"/>
              <a:pathLst>
                <a:path h="410954" w="1942789">
                  <a:moveTo>
                    <a:pt x="28337" y="0"/>
                  </a:moveTo>
                  <a:lnTo>
                    <a:pt x="1914452" y="0"/>
                  </a:lnTo>
                  <a:cubicBezTo>
                    <a:pt x="1930102" y="0"/>
                    <a:pt x="1942789" y="12687"/>
                    <a:pt x="1942789" y="28337"/>
                  </a:cubicBezTo>
                  <a:lnTo>
                    <a:pt x="1942789" y="382617"/>
                  </a:lnTo>
                  <a:cubicBezTo>
                    <a:pt x="1942789" y="390132"/>
                    <a:pt x="1939803" y="397340"/>
                    <a:pt x="1934489" y="402654"/>
                  </a:cubicBezTo>
                  <a:cubicBezTo>
                    <a:pt x="1929175" y="407969"/>
                    <a:pt x="1921967" y="410954"/>
                    <a:pt x="1914452" y="410954"/>
                  </a:cubicBezTo>
                  <a:lnTo>
                    <a:pt x="28337" y="410954"/>
                  </a:lnTo>
                  <a:cubicBezTo>
                    <a:pt x="12687" y="410954"/>
                    <a:pt x="0" y="398267"/>
                    <a:pt x="0" y="382617"/>
                  </a:cubicBezTo>
                  <a:lnTo>
                    <a:pt x="0" y="28337"/>
                  </a:lnTo>
                  <a:cubicBezTo>
                    <a:pt x="0" y="12687"/>
                    <a:pt x="12687" y="0"/>
                    <a:pt x="28337" y="0"/>
                  </a:cubicBezTo>
                  <a:close/>
                </a:path>
              </a:pathLst>
            </a:custGeom>
            <a:solidFill>
              <a:srgbClr val="23274B"/>
            </a:solidFill>
          </p:spPr>
        </p:sp>
        <p:sp>
          <p:nvSpPr>
            <p:cNvPr name="TextBox 29" id="29"/>
            <p:cNvSpPr txBox="true"/>
            <p:nvPr/>
          </p:nvSpPr>
          <p:spPr>
            <a:xfrm>
              <a:off x="0" y="-66675"/>
              <a:ext cx="1942789" cy="477629"/>
            </a:xfrm>
            <a:prstGeom prst="rect">
              <a:avLst/>
            </a:prstGeom>
          </p:spPr>
          <p:txBody>
            <a:bodyPr anchor="ctr" rtlCol="false" tIns="50800" lIns="50800" bIns="50800" rIns="50800"/>
            <a:lstStyle/>
            <a:p>
              <a:pPr algn="ctr">
                <a:lnSpc>
                  <a:spcPts val="2921"/>
                </a:lnSpc>
              </a:pPr>
            </a:p>
          </p:txBody>
        </p:sp>
      </p:grpSp>
      <p:grpSp>
        <p:nvGrpSpPr>
          <p:cNvPr name="Group 30" id="30"/>
          <p:cNvGrpSpPr/>
          <p:nvPr/>
        </p:nvGrpSpPr>
        <p:grpSpPr>
          <a:xfrm rot="0">
            <a:off x="9643161" y="8368003"/>
            <a:ext cx="534286" cy="534286"/>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FFFFFF"/>
              </a:solidFill>
              <a:prstDash val="solid"/>
              <a:miter/>
            </a:ln>
          </p:spPr>
        </p:sp>
        <p:sp>
          <p:nvSpPr>
            <p:cNvPr name="TextBox 32" id="32"/>
            <p:cNvSpPr txBox="true"/>
            <p:nvPr/>
          </p:nvSpPr>
          <p:spPr>
            <a:xfrm>
              <a:off x="76200" y="9525"/>
              <a:ext cx="660400" cy="727075"/>
            </a:xfrm>
            <a:prstGeom prst="rect">
              <a:avLst/>
            </a:prstGeom>
          </p:spPr>
          <p:txBody>
            <a:bodyPr anchor="ctr" rtlCol="false" tIns="50800" lIns="50800" bIns="50800" rIns="50800"/>
            <a:lstStyle/>
            <a:p>
              <a:pPr algn="ctr">
                <a:lnSpc>
                  <a:spcPts val="2921"/>
                </a:lnSpc>
              </a:pPr>
            </a:p>
          </p:txBody>
        </p:sp>
      </p:grpSp>
      <p:sp>
        <p:nvSpPr>
          <p:cNvPr name="TextBox 33" id="33"/>
          <p:cNvSpPr txBox="true"/>
          <p:nvPr/>
        </p:nvSpPr>
        <p:spPr>
          <a:xfrm rot="0">
            <a:off x="9719653" y="8487061"/>
            <a:ext cx="381301" cy="334269"/>
          </a:xfrm>
          <a:prstGeom prst="rect">
            <a:avLst/>
          </a:prstGeom>
        </p:spPr>
        <p:txBody>
          <a:bodyPr anchor="t" rtlCol="false" tIns="0" lIns="0" bIns="0" rIns="0">
            <a:spAutoFit/>
          </a:bodyPr>
          <a:lstStyle/>
          <a:p>
            <a:pPr algn="ctr">
              <a:lnSpc>
                <a:spcPts val="2656"/>
              </a:lnSpc>
            </a:pPr>
            <a:r>
              <a:rPr lang="en-US" sz="2459">
                <a:solidFill>
                  <a:srgbClr val="FFFFFF"/>
                </a:solidFill>
                <a:latin typeface="TT Norms Std Condensed"/>
                <a:ea typeface="TT Norms Std Condensed"/>
                <a:cs typeface="TT Norms Std Condensed"/>
                <a:sym typeface="TT Norms Std Condensed"/>
              </a:rPr>
              <a:t>3</a:t>
            </a:r>
          </a:p>
        </p:txBody>
      </p:sp>
      <p:sp>
        <p:nvSpPr>
          <p:cNvPr name="TextBox 34" id="34"/>
          <p:cNvSpPr txBox="true"/>
          <p:nvPr/>
        </p:nvSpPr>
        <p:spPr>
          <a:xfrm rot="0">
            <a:off x="10522040" y="8448961"/>
            <a:ext cx="4177760" cy="373400"/>
          </a:xfrm>
          <a:prstGeom prst="rect">
            <a:avLst/>
          </a:prstGeom>
        </p:spPr>
        <p:txBody>
          <a:bodyPr anchor="t" rtlCol="false" tIns="0" lIns="0" bIns="0" rIns="0">
            <a:spAutoFit/>
          </a:bodyPr>
          <a:lstStyle/>
          <a:p>
            <a:pPr algn="l">
              <a:lnSpc>
                <a:spcPts val="2836"/>
              </a:lnSpc>
            </a:pPr>
            <a:r>
              <a:rPr lang="en-US" sz="2626">
                <a:solidFill>
                  <a:srgbClr val="FFFFFF"/>
                </a:solidFill>
                <a:latin typeface="TT Norms Std Condensed"/>
                <a:ea typeface="TT Norms Std Condensed"/>
                <a:cs typeface="TT Norms Std Condensed"/>
                <a:sym typeface="TT Norms Std Condensed"/>
              </a:rPr>
              <a:t>Banks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63535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81354" y="1028700"/>
            <a:ext cx="4282420" cy="8229600"/>
          </a:xfrm>
          <a:custGeom>
            <a:avLst/>
            <a:gdLst/>
            <a:ahLst/>
            <a:cxnLst/>
            <a:rect r="r" b="b" t="t" l="l"/>
            <a:pathLst>
              <a:path h="8229600" w="4282420">
                <a:moveTo>
                  <a:pt x="0" y="0"/>
                </a:moveTo>
                <a:lnTo>
                  <a:pt x="4282420" y="0"/>
                </a:lnTo>
                <a:lnTo>
                  <a:pt x="4282420" y="8229600"/>
                </a:lnTo>
                <a:lnTo>
                  <a:pt x="0" y="8229600"/>
                </a:lnTo>
                <a:lnTo>
                  <a:pt x="0" y="0"/>
                </a:lnTo>
                <a:close/>
              </a:path>
            </a:pathLst>
          </a:custGeom>
          <a:blipFill>
            <a:blip r:embed="rId4"/>
            <a:stretch>
              <a:fillRect l="0" t="0" r="0" b="0"/>
            </a:stretch>
          </a:blipFill>
        </p:spPr>
      </p:sp>
      <p:sp>
        <p:nvSpPr>
          <p:cNvPr name="Freeform 4" id="4"/>
          <p:cNvSpPr/>
          <p:nvPr/>
        </p:nvSpPr>
        <p:spPr>
          <a:xfrm flipH="true" flipV="false" rot="0">
            <a:off x="0" y="1028700"/>
            <a:ext cx="4282420" cy="8229600"/>
          </a:xfrm>
          <a:custGeom>
            <a:avLst/>
            <a:gdLst/>
            <a:ahLst/>
            <a:cxnLst/>
            <a:rect r="r" b="b" t="t" l="l"/>
            <a:pathLst>
              <a:path h="8229600" w="4282420">
                <a:moveTo>
                  <a:pt x="4282420" y="0"/>
                </a:moveTo>
                <a:lnTo>
                  <a:pt x="0" y="0"/>
                </a:lnTo>
                <a:lnTo>
                  <a:pt x="0" y="8229600"/>
                </a:lnTo>
                <a:lnTo>
                  <a:pt x="4282420" y="8229600"/>
                </a:lnTo>
                <a:lnTo>
                  <a:pt x="4282420" y="0"/>
                </a:lnTo>
                <a:close/>
              </a:path>
            </a:pathLst>
          </a:custGeom>
          <a:blipFill>
            <a:blip r:embed="rId4"/>
            <a:stretch>
              <a:fillRect l="0" t="0" r="0" b="0"/>
            </a:stretch>
          </a:blipFill>
        </p:spPr>
      </p:sp>
      <p:sp>
        <p:nvSpPr>
          <p:cNvPr name="TextBox 5" id="5"/>
          <p:cNvSpPr txBox="true"/>
          <p:nvPr/>
        </p:nvSpPr>
        <p:spPr>
          <a:xfrm rot="0">
            <a:off x="2356792" y="4861242"/>
            <a:ext cx="13574416" cy="1574922"/>
          </a:xfrm>
          <a:prstGeom prst="rect">
            <a:avLst/>
          </a:prstGeom>
        </p:spPr>
        <p:txBody>
          <a:bodyPr anchor="t" rtlCol="false" tIns="0" lIns="0" bIns="0" rIns="0">
            <a:spAutoFit/>
          </a:bodyPr>
          <a:lstStyle/>
          <a:p>
            <a:pPr algn="ctr">
              <a:lnSpc>
                <a:spcPts val="12049"/>
              </a:lnSpc>
            </a:pPr>
            <a:r>
              <a:rPr lang="en-US" sz="11367" spc="1136">
                <a:solidFill>
                  <a:srgbClr val="FFFFFF"/>
                </a:solidFill>
                <a:latin typeface="League Spartan"/>
                <a:ea typeface="League Spartan"/>
                <a:cs typeface="League Spartan"/>
                <a:sym typeface="League Spartan"/>
              </a:rPr>
              <a:t>WHY?</a:t>
            </a:r>
          </a:p>
        </p:txBody>
      </p:sp>
      <p:sp>
        <p:nvSpPr>
          <p:cNvPr name="Freeform 6" id="6"/>
          <p:cNvSpPr/>
          <p:nvPr/>
        </p:nvSpPr>
        <p:spPr>
          <a:xfrm flipH="false" flipV="false" rot="0">
            <a:off x="12467517" y="6745731"/>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1624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521521" y="0"/>
            <a:ext cx="11153345" cy="10287000"/>
            <a:chOff x="0" y="0"/>
            <a:chExt cx="521080" cy="480605"/>
          </a:xfrm>
        </p:grpSpPr>
        <p:sp>
          <p:nvSpPr>
            <p:cNvPr name="Freeform 3" id="3"/>
            <p:cNvSpPr/>
            <p:nvPr/>
          </p:nvSpPr>
          <p:spPr>
            <a:xfrm flipH="false" flipV="false" rot="0">
              <a:off x="0" y="0"/>
              <a:ext cx="521080" cy="480605"/>
            </a:xfrm>
            <a:custGeom>
              <a:avLst/>
              <a:gdLst/>
              <a:ahLst/>
              <a:cxnLst/>
              <a:rect r="r" b="b" t="t" l="l"/>
              <a:pathLst>
                <a:path h="480605" w="521080">
                  <a:moveTo>
                    <a:pt x="203200" y="0"/>
                  </a:moveTo>
                  <a:lnTo>
                    <a:pt x="521080" y="0"/>
                  </a:lnTo>
                  <a:lnTo>
                    <a:pt x="317880" y="480605"/>
                  </a:lnTo>
                  <a:lnTo>
                    <a:pt x="0" y="480605"/>
                  </a:lnTo>
                  <a:lnTo>
                    <a:pt x="203200" y="0"/>
                  </a:lnTo>
                  <a:close/>
                </a:path>
              </a:pathLst>
            </a:custGeom>
            <a:solidFill>
              <a:srgbClr val="0B1320"/>
            </a:solidFill>
          </p:spPr>
        </p:sp>
        <p:sp>
          <p:nvSpPr>
            <p:cNvPr name="TextBox 4" id="4"/>
            <p:cNvSpPr txBox="true"/>
            <p:nvPr/>
          </p:nvSpPr>
          <p:spPr>
            <a:xfrm>
              <a:off x="101600" y="-66675"/>
              <a:ext cx="317880" cy="547280"/>
            </a:xfrm>
            <a:prstGeom prst="rect">
              <a:avLst/>
            </a:prstGeom>
          </p:spPr>
          <p:txBody>
            <a:bodyPr anchor="ctr" rtlCol="false" tIns="50800" lIns="50800" bIns="50800" rIns="50800"/>
            <a:lstStyle/>
            <a:p>
              <a:pPr algn="ctr">
                <a:lnSpc>
                  <a:spcPts val="3319"/>
                </a:lnSpc>
              </a:pPr>
            </a:p>
          </p:txBody>
        </p:sp>
      </p:grpSp>
      <p:grpSp>
        <p:nvGrpSpPr>
          <p:cNvPr name="Group 5" id="5"/>
          <p:cNvGrpSpPr/>
          <p:nvPr/>
        </p:nvGrpSpPr>
        <p:grpSpPr>
          <a:xfrm rot="0">
            <a:off x="979927" y="4272755"/>
            <a:ext cx="9199748" cy="3972482"/>
            <a:chOff x="0" y="0"/>
            <a:chExt cx="2422979" cy="1046251"/>
          </a:xfrm>
        </p:grpSpPr>
        <p:sp>
          <p:nvSpPr>
            <p:cNvPr name="Freeform 6" id="6"/>
            <p:cNvSpPr/>
            <p:nvPr/>
          </p:nvSpPr>
          <p:spPr>
            <a:xfrm flipH="false" flipV="false" rot="0">
              <a:off x="0" y="0"/>
              <a:ext cx="2422979" cy="1046250"/>
            </a:xfrm>
            <a:custGeom>
              <a:avLst/>
              <a:gdLst/>
              <a:ahLst/>
              <a:cxnLst/>
              <a:rect r="r" b="b" t="t" l="l"/>
              <a:pathLst>
                <a:path h="1046250" w="2422979">
                  <a:moveTo>
                    <a:pt x="42918" y="0"/>
                  </a:moveTo>
                  <a:lnTo>
                    <a:pt x="2380061" y="0"/>
                  </a:lnTo>
                  <a:cubicBezTo>
                    <a:pt x="2403764" y="0"/>
                    <a:pt x="2422979" y="19215"/>
                    <a:pt x="2422979" y="42918"/>
                  </a:cubicBezTo>
                  <a:lnTo>
                    <a:pt x="2422979" y="1003332"/>
                  </a:lnTo>
                  <a:cubicBezTo>
                    <a:pt x="2422979" y="1027035"/>
                    <a:pt x="2403764" y="1046250"/>
                    <a:pt x="2380061" y="1046250"/>
                  </a:cubicBezTo>
                  <a:lnTo>
                    <a:pt x="42918" y="1046250"/>
                  </a:lnTo>
                  <a:cubicBezTo>
                    <a:pt x="19215" y="1046250"/>
                    <a:pt x="0" y="1027035"/>
                    <a:pt x="0" y="1003332"/>
                  </a:cubicBezTo>
                  <a:lnTo>
                    <a:pt x="0" y="42918"/>
                  </a:lnTo>
                  <a:cubicBezTo>
                    <a:pt x="0" y="19215"/>
                    <a:pt x="19215" y="0"/>
                    <a:pt x="42918" y="0"/>
                  </a:cubicBezTo>
                  <a:close/>
                </a:path>
              </a:pathLst>
            </a:custGeom>
            <a:solidFill>
              <a:srgbClr val="799FB6"/>
            </a:solidFill>
          </p:spPr>
        </p:sp>
        <p:sp>
          <p:nvSpPr>
            <p:cNvPr name="TextBox 7" id="7"/>
            <p:cNvSpPr txBox="true"/>
            <p:nvPr/>
          </p:nvSpPr>
          <p:spPr>
            <a:xfrm>
              <a:off x="0" y="-66675"/>
              <a:ext cx="2422979" cy="1112926"/>
            </a:xfrm>
            <a:prstGeom prst="rect">
              <a:avLst/>
            </a:prstGeom>
          </p:spPr>
          <p:txBody>
            <a:bodyPr anchor="ctr" rtlCol="false" tIns="50800" lIns="50800" bIns="50800" rIns="50800"/>
            <a:lstStyle/>
            <a:p>
              <a:pPr algn="ctr">
                <a:lnSpc>
                  <a:spcPts val="3319"/>
                </a:lnSpc>
              </a:pPr>
            </a:p>
          </p:txBody>
        </p:sp>
      </p:grpSp>
      <p:grpSp>
        <p:nvGrpSpPr>
          <p:cNvPr name="Group 8" id="8"/>
          <p:cNvGrpSpPr/>
          <p:nvPr/>
        </p:nvGrpSpPr>
        <p:grpSpPr>
          <a:xfrm rot="0">
            <a:off x="9477339" y="1028700"/>
            <a:ext cx="7781961" cy="7781961"/>
            <a:chOff x="0" y="0"/>
            <a:chExt cx="6350000" cy="6350000"/>
          </a:xfrm>
        </p:grpSpPr>
        <p:sp>
          <p:nvSpPr>
            <p:cNvPr name="Freeform 9" id="9"/>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2"/>
              <a:stretch>
                <a:fillRect l="-25031" t="0" r="-25031" b="0"/>
              </a:stretch>
            </a:blipFill>
          </p:spPr>
        </p:sp>
      </p:grpSp>
      <p:sp>
        <p:nvSpPr>
          <p:cNvPr name="TextBox 10" id="10"/>
          <p:cNvSpPr txBox="true"/>
          <p:nvPr/>
        </p:nvSpPr>
        <p:spPr>
          <a:xfrm rot="0">
            <a:off x="1290226" y="4295974"/>
            <a:ext cx="7592380" cy="4271565"/>
          </a:xfrm>
          <a:prstGeom prst="rect">
            <a:avLst/>
          </a:prstGeom>
        </p:spPr>
        <p:txBody>
          <a:bodyPr anchor="t" rtlCol="false" tIns="0" lIns="0" bIns="0" rIns="0">
            <a:spAutoFit/>
          </a:bodyPr>
          <a:lstStyle/>
          <a:p>
            <a:pPr algn="just" marL="507703" indent="-253851" lvl="1">
              <a:lnSpc>
                <a:spcPts val="3762"/>
              </a:lnSpc>
              <a:buFont typeface="Arial"/>
              <a:buChar char="•"/>
            </a:pPr>
            <a:r>
              <a:rPr lang="en-US" b="true" sz="2351">
                <a:solidFill>
                  <a:srgbClr val="545454"/>
                </a:solidFill>
                <a:latin typeface="Helios Extended Bold"/>
                <a:ea typeface="Helios Extended Bold"/>
                <a:cs typeface="Helios Extended Bold"/>
                <a:sym typeface="Helios Extended Bold"/>
              </a:rPr>
              <a:t>Trusted Leader</a:t>
            </a:r>
          </a:p>
          <a:p>
            <a:pPr algn="just" marL="507703" indent="-253851" lvl="1">
              <a:lnSpc>
                <a:spcPts val="3762"/>
              </a:lnSpc>
              <a:buFont typeface="Arial"/>
              <a:buChar char="•"/>
            </a:pPr>
            <a:r>
              <a:rPr lang="en-US" b="true" sz="2351">
                <a:solidFill>
                  <a:srgbClr val="545454"/>
                </a:solidFill>
                <a:latin typeface="Helios Extended Bold"/>
                <a:ea typeface="Helios Extended Bold"/>
                <a:cs typeface="Helios Extended Bold"/>
                <a:sym typeface="Helios Extended Bold"/>
              </a:rPr>
              <a:t>End-to-End Security</a:t>
            </a:r>
          </a:p>
          <a:p>
            <a:pPr algn="just" marL="507703" indent="-253851" lvl="1">
              <a:lnSpc>
                <a:spcPts val="3762"/>
              </a:lnSpc>
              <a:buFont typeface="Arial"/>
              <a:buChar char="•"/>
            </a:pPr>
            <a:r>
              <a:rPr lang="en-US" b="true" sz="2351">
                <a:solidFill>
                  <a:srgbClr val="545454"/>
                </a:solidFill>
                <a:latin typeface="Helios Extended Bold"/>
                <a:ea typeface="Helios Extended Bold"/>
                <a:cs typeface="Helios Extended Bold"/>
                <a:sym typeface="Helios Extended Bold"/>
              </a:rPr>
              <a:t>Automation</a:t>
            </a:r>
          </a:p>
          <a:p>
            <a:pPr algn="just" marL="507703" indent="-253851" lvl="1">
              <a:lnSpc>
                <a:spcPts val="3762"/>
              </a:lnSpc>
              <a:buFont typeface="Arial"/>
              <a:buChar char="•"/>
            </a:pPr>
            <a:r>
              <a:rPr lang="en-US" b="true" sz="2351">
                <a:solidFill>
                  <a:srgbClr val="545454"/>
                </a:solidFill>
                <a:latin typeface="Helios Extended Bold"/>
                <a:ea typeface="Helios Extended Bold"/>
                <a:cs typeface="Helios Extended Bold"/>
                <a:sym typeface="Helios Extended Bold"/>
              </a:rPr>
              <a:t>Scalable</a:t>
            </a:r>
          </a:p>
          <a:p>
            <a:pPr algn="just" marL="507703" indent="-253851" lvl="1">
              <a:lnSpc>
                <a:spcPts val="3762"/>
              </a:lnSpc>
              <a:buFont typeface="Arial"/>
              <a:buChar char="•"/>
            </a:pPr>
            <a:r>
              <a:rPr lang="en-US" b="true" sz="2351">
                <a:solidFill>
                  <a:srgbClr val="545454"/>
                </a:solidFill>
                <a:latin typeface="Helios Extended Bold"/>
                <a:ea typeface="Helios Extended Bold"/>
                <a:cs typeface="Helios Extended Bold"/>
                <a:sym typeface="Helios Extended Bold"/>
              </a:rPr>
              <a:t>Real-Time Monitoring</a:t>
            </a:r>
          </a:p>
          <a:p>
            <a:pPr algn="just" marL="507703" indent="-253851" lvl="1">
              <a:lnSpc>
                <a:spcPts val="3762"/>
              </a:lnSpc>
              <a:buFont typeface="Arial"/>
              <a:buChar char="•"/>
            </a:pPr>
            <a:r>
              <a:rPr lang="en-US" b="true" sz="2351">
                <a:solidFill>
                  <a:srgbClr val="545454"/>
                </a:solidFill>
                <a:latin typeface="Helios Extended Bold"/>
                <a:ea typeface="Helios Extended Bold"/>
                <a:cs typeface="Helios Extended Bold"/>
                <a:sym typeface="Helios Extended Bold"/>
              </a:rPr>
              <a:t>Seamless Integration</a:t>
            </a:r>
          </a:p>
          <a:p>
            <a:pPr algn="just" marL="507703" indent="-253851" lvl="1">
              <a:lnSpc>
                <a:spcPts val="3762"/>
              </a:lnSpc>
              <a:buFont typeface="Arial"/>
              <a:buChar char="•"/>
            </a:pPr>
            <a:r>
              <a:rPr lang="en-US" b="true" sz="2351">
                <a:solidFill>
                  <a:srgbClr val="545454"/>
                </a:solidFill>
                <a:latin typeface="Helios Extended Bold"/>
                <a:ea typeface="Helios Extended Bold"/>
                <a:cs typeface="Helios Extended Bold"/>
                <a:sym typeface="Helios Extended Bold"/>
              </a:rPr>
              <a:t>Cost-Effective</a:t>
            </a:r>
          </a:p>
          <a:p>
            <a:pPr algn="just" marL="507703" indent="-253851" lvl="1">
              <a:lnSpc>
                <a:spcPts val="3762"/>
              </a:lnSpc>
              <a:buFont typeface="Arial"/>
              <a:buChar char="•"/>
            </a:pPr>
            <a:r>
              <a:rPr lang="en-US" b="true" sz="2351">
                <a:solidFill>
                  <a:srgbClr val="545454"/>
                </a:solidFill>
                <a:latin typeface="Helios Extended Bold"/>
                <a:ea typeface="Helios Extended Bold"/>
                <a:cs typeface="Helios Extended Bold"/>
                <a:sym typeface="Helios Extended Bold"/>
              </a:rPr>
              <a:t>Industry-Ready</a:t>
            </a:r>
          </a:p>
          <a:p>
            <a:pPr algn="just">
              <a:lnSpc>
                <a:spcPts val="3762"/>
              </a:lnSpc>
            </a:pPr>
          </a:p>
        </p:txBody>
      </p:sp>
      <p:sp>
        <p:nvSpPr>
          <p:cNvPr name="TextBox 11" id="11"/>
          <p:cNvSpPr txBox="true"/>
          <p:nvPr/>
        </p:nvSpPr>
        <p:spPr>
          <a:xfrm rot="0">
            <a:off x="1028700" y="2215197"/>
            <a:ext cx="6296317" cy="2086133"/>
          </a:xfrm>
          <a:prstGeom prst="rect">
            <a:avLst/>
          </a:prstGeom>
        </p:spPr>
        <p:txBody>
          <a:bodyPr anchor="t" rtlCol="false" tIns="0" lIns="0" bIns="0" rIns="0">
            <a:spAutoFit/>
          </a:bodyPr>
          <a:lstStyle/>
          <a:p>
            <a:pPr algn="l">
              <a:lnSpc>
                <a:spcPts val="8324"/>
              </a:lnSpc>
            </a:pPr>
            <a:r>
              <a:rPr lang="en-US" sz="6403">
                <a:solidFill>
                  <a:srgbClr val="0B1320"/>
                </a:solidFill>
                <a:latin typeface="League Spartan"/>
                <a:ea typeface="League Spartan"/>
                <a:cs typeface="League Spartan"/>
                <a:sym typeface="League Spartan"/>
              </a:rPr>
              <a:t>WHY IBM Sterling?</a:t>
            </a:r>
          </a:p>
        </p:txBody>
      </p:sp>
      <p:grpSp>
        <p:nvGrpSpPr>
          <p:cNvPr name="Group 12" id="12"/>
          <p:cNvGrpSpPr/>
          <p:nvPr/>
        </p:nvGrpSpPr>
        <p:grpSpPr>
          <a:xfrm rot="0">
            <a:off x="1028700" y="8434486"/>
            <a:ext cx="2780337" cy="823814"/>
            <a:chOff x="0" y="0"/>
            <a:chExt cx="1371583" cy="406400"/>
          </a:xfrm>
        </p:grpSpPr>
        <p:sp>
          <p:nvSpPr>
            <p:cNvPr name="Freeform 13" id="13"/>
            <p:cNvSpPr/>
            <p:nvPr/>
          </p:nvSpPr>
          <p:spPr>
            <a:xfrm flipH="false" flipV="false" rot="0">
              <a:off x="0" y="0"/>
              <a:ext cx="1371583" cy="406400"/>
            </a:xfrm>
            <a:custGeom>
              <a:avLst/>
              <a:gdLst/>
              <a:ahLst/>
              <a:cxnLst/>
              <a:rect r="r" b="b" t="t" l="l"/>
              <a:pathLst>
                <a:path h="406400" w="1371583">
                  <a:moveTo>
                    <a:pt x="1168383" y="0"/>
                  </a:moveTo>
                  <a:cubicBezTo>
                    <a:pt x="1280607" y="0"/>
                    <a:pt x="1371583" y="90976"/>
                    <a:pt x="1371583" y="203200"/>
                  </a:cubicBezTo>
                  <a:cubicBezTo>
                    <a:pt x="1371583" y="315424"/>
                    <a:pt x="1280607" y="406400"/>
                    <a:pt x="1168383" y="406400"/>
                  </a:cubicBezTo>
                  <a:lnTo>
                    <a:pt x="203200" y="406400"/>
                  </a:lnTo>
                  <a:cubicBezTo>
                    <a:pt x="90976" y="406400"/>
                    <a:pt x="0" y="315424"/>
                    <a:pt x="0" y="203200"/>
                  </a:cubicBezTo>
                  <a:cubicBezTo>
                    <a:pt x="0" y="90976"/>
                    <a:pt x="90976" y="0"/>
                    <a:pt x="203200" y="0"/>
                  </a:cubicBezTo>
                  <a:close/>
                </a:path>
              </a:pathLst>
            </a:custGeom>
            <a:solidFill>
              <a:srgbClr val="365679"/>
            </a:solidFill>
          </p:spPr>
        </p:sp>
        <p:sp>
          <p:nvSpPr>
            <p:cNvPr name="TextBox 14" id="14"/>
            <p:cNvSpPr txBox="true"/>
            <p:nvPr/>
          </p:nvSpPr>
          <p:spPr>
            <a:xfrm>
              <a:off x="0" y="-66675"/>
              <a:ext cx="1371583" cy="473075"/>
            </a:xfrm>
            <a:prstGeom prst="rect">
              <a:avLst/>
            </a:prstGeom>
          </p:spPr>
          <p:txBody>
            <a:bodyPr anchor="ctr" rtlCol="false" tIns="50800" lIns="50800" bIns="50800" rIns="50800"/>
            <a:lstStyle/>
            <a:p>
              <a:pPr algn="ctr">
                <a:lnSpc>
                  <a:spcPts val="3319"/>
                </a:lnSpc>
              </a:pPr>
            </a:p>
          </p:txBody>
        </p:sp>
      </p:grpSp>
      <p:sp>
        <p:nvSpPr>
          <p:cNvPr name="TextBox 15" id="15"/>
          <p:cNvSpPr txBox="true"/>
          <p:nvPr/>
        </p:nvSpPr>
        <p:spPr>
          <a:xfrm rot="0">
            <a:off x="1159430" y="8600283"/>
            <a:ext cx="2518877" cy="441325"/>
          </a:xfrm>
          <a:prstGeom prst="rect">
            <a:avLst/>
          </a:prstGeom>
        </p:spPr>
        <p:txBody>
          <a:bodyPr anchor="t" rtlCol="false" tIns="0" lIns="0" bIns="0" rIns="0">
            <a:spAutoFit/>
          </a:bodyPr>
          <a:lstStyle/>
          <a:p>
            <a:pPr algn="ctr">
              <a:lnSpc>
                <a:spcPts val="3499"/>
              </a:lnSpc>
            </a:pPr>
            <a:r>
              <a:rPr lang="en-US" b="true" sz="2499">
                <a:solidFill>
                  <a:srgbClr val="FFFFFF"/>
                </a:solidFill>
                <a:latin typeface="Helios Extended Bold"/>
                <a:ea typeface="Helios Extended Bold"/>
                <a:cs typeface="Helios Extended Bold"/>
                <a:sym typeface="Helios Extended Bold"/>
              </a:rPr>
              <a:t>CONTINUE</a:t>
            </a:r>
          </a:p>
        </p:txBody>
      </p:sp>
      <p:grpSp>
        <p:nvGrpSpPr>
          <p:cNvPr name="Group 16" id="16"/>
          <p:cNvGrpSpPr/>
          <p:nvPr/>
        </p:nvGrpSpPr>
        <p:grpSpPr>
          <a:xfrm rot="0">
            <a:off x="12375054" y="9448108"/>
            <a:ext cx="6580569" cy="838892"/>
            <a:chOff x="0" y="0"/>
            <a:chExt cx="3770039" cy="480605"/>
          </a:xfrm>
        </p:grpSpPr>
        <p:sp>
          <p:nvSpPr>
            <p:cNvPr name="Freeform 17" id="17"/>
            <p:cNvSpPr/>
            <p:nvPr/>
          </p:nvSpPr>
          <p:spPr>
            <a:xfrm flipH="false" flipV="false" rot="0">
              <a:off x="0" y="0"/>
              <a:ext cx="3770038" cy="480605"/>
            </a:xfrm>
            <a:custGeom>
              <a:avLst/>
              <a:gdLst/>
              <a:ahLst/>
              <a:cxnLst/>
              <a:rect r="r" b="b" t="t" l="l"/>
              <a:pathLst>
                <a:path h="480605" w="3770038">
                  <a:moveTo>
                    <a:pt x="203200" y="0"/>
                  </a:moveTo>
                  <a:lnTo>
                    <a:pt x="3770038" y="0"/>
                  </a:lnTo>
                  <a:lnTo>
                    <a:pt x="3566838" y="480605"/>
                  </a:lnTo>
                  <a:lnTo>
                    <a:pt x="0" y="480605"/>
                  </a:lnTo>
                  <a:lnTo>
                    <a:pt x="203200" y="0"/>
                  </a:lnTo>
                  <a:close/>
                </a:path>
              </a:pathLst>
            </a:custGeom>
            <a:solidFill>
              <a:srgbClr val="1C3F60"/>
            </a:solidFill>
          </p:spPr>
        </p:sp>
        <p:sp>
          <p:nvSpPr>
            <p:cNvPr name="TextBox 18" id="18"/>
            <p:cNvSpPr txBox="true"/>
            <p:nvPr/>
          </p:nvSpPr>
          <p:spPr>
            <a:xfrm>
              <a:off x="101600" y="-66675"/>
              <a:ext cx="3566839" cy="547280"/>
            </a:xfrm>
            <a:prstGeom prst="rect">
              <a:avLst/>
            </a:prstGeom>
          </p:spPr>
          <p:txBody>
            <a:bodyPr anchor="ctr" rtlCol="false" tIns="50800" lIns="50800" bIns="50800" rIns="50800"/>
            <a:lstStyle/>
            <a:p>
              <a:pPr algn="ctr">
                <a:lnSpc>
                  <a:spcPts val="3319"/>
                </a:lnSpc>
              </a:pPr>
            </a:p>
          </p:txBody>
        </p:sp>
      </p:grpSp>
      <p:sp>
        <p:nvSpPr>
          <p:cNvPr name="Freeform 19" id="19"/>
          <p:cNvSpPr/>
          <p:nvPr/>
        </p:nvSpPr>
        <p:spPr>
          <a:xfrm flipH="false" flipV="false" rot="0">
            <a:off x="359142" y="145340"/>
            <a:ext cx="4365771" cy="1260232"/>
          </a:xfrm>
          <a:custGeom>
            <a:avLst/>
            <a:gdLst/>
            <a:ahLst/>
            <a:cxnLst/>
            <a:rect r="r" b="b" t="t" l="l"/>
            <a:pathLst>
              <a:path h="1260232" w="4365771">
                <a:moveTo>
                  <a:pt x="0" y="0"/>
                </a:moveTo>
                <a:lnTo>
                  <a:pt x="4365771" y="0"/>
                </a:lnTo>
                <a:lnTo>
                  <a:pt x="4365771" y="1260232"/>
                </a:lnTo>
                <a:lnTo>
                  <a:pt x="0" y="1260232"/>
                </a:lnTo>
                <a:lnTo>
                  <a:pt x="0" y="0"/>
                </a:lnTo>
                <a:close/>
              </a:path>
            </a:pathLst>
          </a:custGeom>
          <a:blipFill>
            <a:blip r:embed="rId3"/>
            <a:stretch>
              <a:fillRect l="0" t="-6198" r="0" b="-1505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63535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81354" y="1028700"/>
            <a:ext cx="4282420" cy="8229600"/>
          </a:xfrm>
          <a:custGeom>
            <a:avLst/>
            <a:gdLst/>
            <a:ahLst/>
            <a:cxnLst/>
            <a:rect r="r" b="b" t="t" l="l"/>
            <a:pathLst>
              <a:path h="8229600" w="4282420">
                <a:moveTo>
                  <a:pt x="0" y="0"/>
                </a:moveTo>
                <a:lnTo>
                  <a:pt x="4282420" y="0"/>
                </a:lnTo>
                <a:lnTo>
                  <a:pt x="4282420" y="8229600"/>
                </a:lnTo>
                <a:lnTo>
                  <a:pt x="0" y="8229600"/>
                </a:lnTo>
                <a:lnTo>
                  <a:pt x="0" y="0"/>
                </a:lnTo>
                <a:close/>
              </a:path>
            </a:pathLst>
          </a:custGeom>
          <a:blipFill>
            <a:blip r:embed="rId4"/>
            <a:stretch>
              <a:fillRect l="0" t="0" r="0" b="0"/>
            </a:stretch>
          </a:blipFill>
        </p:spPr>
      </p:sp>
      <p:sp>
        <p:nvSpPr>
          <p:cNvPr name="Freeform 4" id="4"/>
          <p:cNvSpPr/>
          <p:nvPr/>
        </p:nvSpPr>
        <p:spPr>
          <a:xfrm flipH="true" flipV="false" rot="0">
            <a:off x="0" y="1028700"/>
            <a:ext cx="4282420" cy="8229600"/>
          </a:xfrm>
          <a:custGeom>
            <a:avLst/>
            <a:gdLst/>
            <a:ahLst/>
            <a:cxnLst/>
            <a:rect r="r" b="b" t="t" l="l"/>
            <a:pathLst>
              <a:path h="8229600" w="4282420">
                <a:moveTo>
                  <a:pt x="4282420" y="0"/>
                </a:moveTo>
                <a:lnTo>
                  <a:pt x="0" y="0"/>
                </a:lnTo>
                <a:lnTo>
                  <a:pt x="0" y="8229600"/>
                </a:lnTo>
                <a:lnTo>
                  <a:pt x="4282420" y="8229600"/>
                </a:lnTo>
                <a:lnTo>
                  <a:pt x="4282420" y="0"/>
                </a:lnTo>
                <a:close/>
              </a:path>
            </a:pathLst>
          </a:custGeom>
          <a:blipFill>
            <a:blip r:embed="rId4"/>
            <a:stretch>
              <a:fillRect l="0" t="0" r="0" b="0"/>
            </a:stretch>
          </a:blipFill>
        </p:spPr>
      </p:sp>
      <p:sp>
        <p:nvSpPr>
          <p:cNvPr name="TextBox 5" id="5"/>
          <p:cNvSpPr txBox="true"/>
          <p:nvPr/>
        </p:nvSpPr>
        <p:spPr>
          <a:xfrm rot="0">
            <a:off x="2356792" y="4861242"/>
            <a:ext cx="13574416" cy="1574922"/>
          </a:xfrm>
          <a:prstGeom prst="rect">
            <a:avLst/>
          </a:prstGeom>
        </p:spPr>
        <p:txBody>
          <a:bodyPr anchor="t" rtlCol="false" tIns="0" lIns="0" bIns="0" rIns="0">
            <a:spAutoFit/>
          </a:bodyPr>
          <a:lstStyle/>
          <a:p>
            <a:pPr algn="ctr">
              <a:lnSpc>
                <a:spcPts val="12049"/>
              </a:lnSpc>
            </a:pPr>
            <a:r>
              <a:rPr lang="en-US" sz="11367" spc="1136">
                <a:solidFill>
                  <a:srgbClr val="FFFFFF"/>
                </a:solidFill>
                <a:latin typeface="League Spartan"/>
                <a:ea typeface="League Spartan"/>
                <a:cs typeface="League Spartan"/>
                <a:sym typeface="League Spartan"/>
              </a:rPr>
              <a:t>CONCLUSION</a:t>
            </a:r>
          </a:p>
        </p:txBody>
      </p:sp>
      <p:sp>
        <p:nvSpPr>
          <p:cNvPr name="Freeform 6" id="6"/>
          <p:cNvSpPr/>
          <p:nvPr/>
        </p:nvSpPr>
        <p:spPr>
          <a:xfrm flipH="false" flipV="false" rot="0">
            <a:off x="12467517" y="6745731"/>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1624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2408607"/>
            <a:ext cx="16230600" cy="5469786"/>
            <a:chOff x="0" y="0"/>
            <a:chExt cx="1750917" cy="590067"/>
          </a:xfrm>
        </p:grpSpPr>
        <p:sp>
          <p:nvSpPr>
            <p:cNvPr name="Freeform 4" id="4"/>
            <p:cNvSpPr/>
            <p:nvPr/>
          </p:nvSpPr>
          <p:spPr>
            <a:xfrm flipH="false" flipV="false" rot="0">
              <a:off x="0" y="0"/>
              <a:ext cx="1750917" cy="590067"/>
            </a:xfrm>
            <a:custGeom>
              <a:avLst/>
              <a:gdLst/>
              <a:ahLst/>
              <a:cxnLst/>
              <a:rect r="r" b="b" t="t" l="l"/>
              <a:pathLst>
                <a:path h="590067" w="1750917">
                  <a:moveTo>
                    <a:pt x="17172" y="0"/>
                  </a:moveTo>
                  <a:lnTo>
                    <a:pt x="1733745" y="0"/>
                  </a:lnTo>
                  <a:cubicBezTo>
                    <a:pt x="1738300" y="0"/>
                    <a:pt x="1742667" y="1809"/>
                    <a:pt x="1745888" y="5030"/>
                  </a:cubicBezTo>
                  <a:cubicBezTo>
                    <a:pt x="1749108" y="8250"/>
                    <a:pt x="1750917" y="12618"/>
                    <a:pt x="1750917" y="17172"/>
                  </a:cubicBezTo>
                  <a:lnTo>
                    <a:pt x="1750917" y="572895"/>
                  </a:lnTo>
                  <a:cubicBezTo>
                    <a:pt x="1750917" y="582379"/>
                    <a:pt x="1743229" y="590067"/>
                    <a:pt x="1733745" y="590067"/>
                  </a:cubicBezTo>
                  <a:lnTo>
                    <a:pt x="17172" y="590067"/>
                  </a:lnTo>
                  <a:cubicBezTo>
                    <a:pt x="7688" y="590067"/>
                    <a:pt x="0" y="582379"/>
                    <a:pt x="0" y="572895"/>
                  </a:cubicBezTo>
                  <a:lnTo>
                    <a:pt x="0" y="17172"/>
                  </a:lnTo>
                  <a:cubicBezTo>
                    <a:pt x="0" y="7688"/>
                    <a:pt x="7688" y="0"/>
                    <a:pt x="17172"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5" id="5"/>
            <p:cNvSpPr txBox="true"/>
            <p:nvPr/>
          </p:nvSpPr>
          <p:spPr>
            <a:xfrm>
              <a:off x="0" y="19050"/>
              <a:ext cx="1750917" cy="571017"/>
            </a:xfrm>
            <a:prstGeom prst="rect">
              <a:avLst/>
            </a:prstGeom>
          </p:spPr>
          <p:txBody>
            <a:bodyPr anchor="ctr" rtlCol="false" tIns="50800" lIns="50800" bIns="50800" rIns="50800"/>
            <a:lstStyle/>
            <a:p>
              <a:pPr algn="ctr">
                <a:lnSpc>
                  <a:spcPts val="2089"/>
                </a:lnSpc>
              </a:pPr>
            </a:p>
          </p:txBody>
        </p:sp>
      </p:grpSp>
      <p:sp>
        <p:nvSpPr>
          <p:cNvPr name="TextBox 6" id="6"/>
          <p:cNvSpPr txBox="true"/>
          <p:nvPr/>
        </p:nvSpPr>
        <p:spPr>
          <a:xfrm rot="0">
            <a:off x="7310825" y="2554242"/>
            <a:ext cx="3666351" cy="880112"/>
          </a:xfrm>
          <a:prstGeom prst="rect">
            <a:avLst/>
          </a:prstGeom>
        </p:spPr>
        <p:txBody>
          <a:bodyPr anchor="t" rtlCol="false" tIns="0" lIns="0" bIns="0" rIns="0">
            <a:spAutoFit/>
          </a:bodyPr>
          <a:lstStyle/>
          <a:p>
            <a:pPr algn="l" marL="0" indent="0" lvl="0">
              <a:lnSpc>
                <a:spcPts val="7139"/>
              </a:lnSpc>
              <a:spcBef>
                <a:spcPct val="0"/>
              </a:spcBef>
            </a:pPr>
            <a:r>
              <a:rPr lang="en-US" b="true" sz="5099">
                <a:solidFill>
                  <a:srgbClr val="FFFFFF"/>
                </a:solidFill>
                <a:latin typeface="Open Sans 3 Bold"/>
                <a:ea typeface="Open Sans 3 Bold"/>
                <a:cs typeface="Open Sans 3 Bold"/>
                <a:sym typeface="Open Sans 3 Bold"/>
              </a:rPr>
              <a:t>Conclusion</a:t>
            </a:r>
          </a:p>
        </p:txBody>
      </p:sp>
      <p:grpSp>
        <p:nvGrpSpPr>
          <p:cNvPr name="Group 7" id="7"/>
          <p:cNvGrpSpPr/>
          <p:nvPr/>
        </p:nvGrpSpPr>
        <p:grpSpPr>
          <a:xfrm rot="0">
            <a:off x="15443330" y="1028700"/>
            <a:ext cx="1815970" cy="605323"/>
            <a:chOff x="0" y="0"/>
            <a:chExt cx="2421294" cy="807098"/>
          </a:xfrm>
        </p:grpSpPr>
        <p:grpSp>
          <p:nvGrpSpPr>
            <p:cNvPr name="Group 8" id="8"/>
            <p:cNvGrpSpPr/>
            <p:nvPr/>
          </p:nvGrpSpPr>
          <p:grpSpPr>
            <a:xfrm rot="0">
              <a:off x="0" y="0"/>
              <a:ext cx="1614196" cy="807098"/>
              <a:chOff x="0" y="0"/>
              <a:chExt cx="812800" cy="406400"/>
            </a:xfrm>
          </p:grpSpPr>
          <p:sp>
            <p:nvSpPr>
              <p:cNvPr name="Freeform 9" id="9"/>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FFFF"/>
              </a:solidFill>
            </p:spPr>
          </p:sp>
          <p:sp>
            <p:nvSpPr>
              <p:cNvPr name="TextBox 10" id="10"/>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11" id="11"/>
            <p:cNvGrpSpPr/>
            <p:nvPr/>
          </p:nvGrpSpPr>
          <p:grpSpPr>
            <a:xfrm rot="0">
              <a:off x="1614196" y="0"/>
              <a:ext cx="807098" cy="807098"/>
              <a:chOff x="0" y="0"/>
              <a:chExt cx="406400" cy="406400"/>
            </a:xfrm>
          </p:grpSpPr>
          <p:sp>
            <p:nvSpPr>
              <p:cNvPr name="Freeform 12" id="12"/>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3" id="13"/>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sp>
        <p:nvSpPr>
          <p:cNvPr name="Freeform 14" id="14"/>
          <p:cNvSpPr/>
          <p:nvPr/>
        </p:nvSpPr>
        <p:spPr>
          <a:xfrm flipH="false" flipV="false" rot="0">
            <a:off x="359142" y="145340"/>
            <a:ext cx="4365771" cy="1260232"/>
          </a:xfrm>
          <a:custGeom>
            <a:avLst/>
            <a:gdLst/>
            <a:ahLst/>
            <a:cxnLst/>
            <a:rect r="r" b="b" t="t" l="l"/>
            <a:pathLst>
              <a:path h="1260232" w="4365771">
                <a:moveTo>
                  <a:pt x="0" y="0"/>
                </a:moveTo>
                <a:lnTo>
                  <a:pt x="4365771" y="0"/>
                </a:lnTo>
                <a:lnTo>
                  <a:pt x="4365771" y="1260232"/>
                </a:lnTo>
                <a:lnTo>
                  <a:pt x="0" y="1260232"/>
                </a:lnTo>
                <a:lnTo>
                  <a:pt x="0" y="0"/>
                </a:lnTo>
                <a:close/>
              </a:path>
            </a:pathLst>
          </a:custGeom>
          <a:blipFill>
            <a:blip r:embed="rId3"/>
            <a:stretch>
              <a:fillRect l="0" t="-6198" r="0" b="-15050"/>
            </a:stretch>
          </a:blipFill>
        </p:spPr>
      </p:sp>
      <p:sp>
        <p:nvSpPr>
          <p:cNvPr name="TextBox 15" id="15"/>
          <p:cNvSpPr txBox="true"/>
          <p:nvPr/>
        </p:nvSpPr>
        <p:spPr>
          <a:xfrm rot="0">
            <a:off x="1878095" y="3499879"/>
            <a:ext cx="14971133" cy="3359245"/>
          </a:xfrm>
          <a:prstGeom prst="rect">
            <a:avLst/>
          </a:prstGeom>
        </p:spPr>
        <p:txBody>
          <a:bodyPr anchor="t" rtlCol="false" tIns="0" lIns="0" bIns="0" rIns="0">
            <a:spAutoFit/>
          </a:bodyPr>
          <a:lstStyle/>
          <a:p>
            <a:pPr algn="l">
              <a:lnSpc>
                <a:spcPts val="3319"/>
              </a:lnSpc>
              <a:spcBef>
                <a:spcPct val="0"/>
              </a:spcBef>
            </a:pPr>
            <a:r>
              <a:rPr lang="en-US" b="true" sz="2371">
                <a:solidFill>
                  <a:srgbClr val="FFFFFF"/>
                </a:solidFill>
                <a:latin typeface="Helios Extended Bold"/>
                <a:ea typeface="Helios Extended Bold"/>
                <a:cs typeface="Helios Extended Bold"/>
                <a:sym typeface="Helios Extended Bold"/>
              </a:rPr>
              <a:t>In conclusion, IBM Sterling Connect:Direct is a trusted and highly efficient solution for secure, high-volume, and mission-critical file transfers. Its focus on reliability, automation, and scalability makes it an indispensable tool for enterprises that need to ensure the integrity and efficiency of their data exchanges. While it excels in file transfer capabilities, its seamless integration with broader enterprise systems ensures that organizations can meet their evolving business and compliance requirements. Sterling Connect:Direct continues to be a cornerstone for secure and reliable data movement in modern business ecosystems.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63535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81354" y="1028700"/>
            <a:ext cx="4282420" cy="8229600"/>
          </a:xfrm>
          <a:custGeom>
            <a:avLst/>
            <a:gdLst/>
            <a:ahLst/>
            <a:cxnLst/>
            <a:rect r="r" b="b" t="t" l="l"/>
            <a:pathLst>
              <a:path h="8229600" w="4282420">
                <a:moveTo>
                  <a:pt x="0" y="0"/>
                </a:moveTo>
                <a:lnTo>
                  <a:pt x="4282420" y="0"/>
                </a:lnTo>
                <a:lnTo>
                  <a:pt x="4282420" y="8229600"/>
                </a:lnTo>
                <a:lnTo>
                  <a:pt x="0" y="8229600"/>
                </a:lnTo>
                <a:lnTo>
                  <a:pt x="0" y="0"/>
                </a:lnTo>
                <a:close/>
              </a:path>
            </a:pathLst>
          </a:custGeom>
          <a:blipFill>
            <a:blip r:embed="rId4"/>
            <a:stretch>
              <a:fillRect l="0" t="0" r="0" b="0"/>
            </a:stretch>
          </a:blipFill>
        </p:spPr>
      </p:sp>
      <p:sp>
        <p:nvSpPr>
          <p:cNvPr name="Freeform 4" id="4"/>
          <p:cNvSpPr/>
          <p:nvPr/>
        </p:nvSpPr>
        <p:spPr>
          <a:xfrm flipH="true" flipV="false" rot="0">
            <a:off x="0" y="1028700"/>
            <a:ext cx="4282420" cy="8229600"/>
          </a:xfrm>
          <a:custGeom>
            <a:avLst/>
            <a:gdLst/>
            <a:ahLst/>
            <a:cxnLst/>
            <a:rect r="r" b="b" t="t" l="l"/>
            <a:pathLst>
              <a:path h="8229600" w="4282420">
                <a:moveTo>
                  <a:pt x="4282420" y="0"/>
                </a:moveTo>
                <a:lnTo>
                  <a:pt x="0" y="0"/>
                </a:lnTo>
                <a:lnTo>
                  <a:pt x="0" y="8229600"/>
                </a:lnTo>
                <a:lnTo>
                  <a:pt x="4282420" y="8229600"/>
                </a:lnTo>
                <a:lnTo>
                  <a:pt x="4282420" y="0"/>
                </a:lnTo>
                <a:close/>
              </a:path>
            </a:pathLst>
          </a:custGeom>
          <a:blipFill>
            <a:blip r:embed="rId4"/>
            <a:stretch>
              <a:fillRect l="0" t="0" r="0" b="0"/>
            </a:stretch>
          </a:blipFill>
        </p:spPr>
      </p:sp>
      <p:sp>
        <p:nvSpPr>
          <p:cNvPr name="TextBox 5" id="5"/>
          <p:cNvSpPr txBox="true"/>
          <p:nvPr/>
        </p:nvSpPr>
        <p:spPr>
          <a:xfrm rot="0">
            <a:off x="2356792" y="3336040"/>
            <a:ext cx="13574416" cy="4625326"/>
          </a:xfrm>
          <a:prstGeom prst="rect">
            <a:avLst/>
          </a:prstGeom>
        </p:spPr>
        <p:txBody>
          <a:bodyPr anchor="t" rtlCol="false" tIns="0" lIns="0" bIns="0" rIns="0">
            <a:spAutoFit/>
          </a:bodyPr>
          <a:lstStyle/>
          <a:p>
            <a:pPr algn="ctr">
              <a:lnSpc>
                <a:spcPts val="12049"/>
              </a:lnSpc>
            </a:pPr>
            <a:r>
              <a:rPr lang="en-US" sz="11367" spc="1136">
                <a:solidFill>
                  <a:srgbClr val="FFFFFF"/>
                </a:solidFill>
                <a:latin typeface="League Spartan"/>
                <a:ea typeface="League Spartan"/>
                <a:cs typeface="League Spartan"/>
                <a:sym typeface="League Spartan"/>
              </a:rPr>
              <a:t>COMMAND LINE INTERFACE</a:t>
            </a:r>
          </a:p>
        </p:txBody>
      </p:sp>
      <p:sp>
        <p:nvSpPr>
          <p:cNvPr name="Freeform 6" id="6"/>
          <p:cNvSpPr/>
          <p:nvPr/>
        </p:nvSpPr>
        <p:spPr>
          <a:xfrm flipH="false" flipV="false" rot="0">
            <a:off x="12467517" y="6745731"/>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1624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2408607"/>
            <a:ext cx="16230600" cy="5469786"/>
            <a:chOff x="0" y="0"/>
            <a:chExt cx="1750917" cy="590067"/>
          </a:xfrm>
        </p:grpSpPr>
        <p:sp>
          <p:nvSpPr>
            <p:cNvPr name="Freeform 4" id="4"/>
            <p:cNvSpPr/>
            <p:nvPr/>
          </p:nvSpPr>
          <p:spPr>
            <a:xfrm flipH="false" flipV="false" rot="0">
              <a:off x="0" y="0"/>
              <a:ext cx="1750917" cy="590067"/>
            </a:xfrm>
            <a:custGeom>
              <a:avLst/>
              <a:gdLst/>
              <a:ahLst/>
              <a:cxnLst/>
              <a:rect r="r" b="b" t="t" l="l"/>
              <a:pathLst>
                <a:path h="590067" w="1750917">
                  <a:moveTo>
                    <a:pt x="17172" y="0"/>
                  </a:moveTo>
                  <a:lnTo>
                    <a:pt x="1733745" y="0"/>
                  </a:lnTo>
                  <a:cubicBezTo>
                    <a:pt x="1738300" y="0"/>
                    <a:pt x="1742667" y="1809"/>
                    <a:pt x="1745888" y="5030"/>
                  </a:cubicBezTo>
                  <a:cubicBezTo>
                    <a:pt x="1749108" y="8250"/>
                    <a:pt x="1750917" y="12618"/>
                    <a:pt x="1750917" y="17172"/>
                  </a:cubicBezTo>
                  <a:lnTo>
                    <a:pt x="1750917" y="572895"/>
                  </a:lnTo>
                  <a:cubicBezTo>
                    <a:pt x="1750917" y="582379"/>
                    <a:pt x="1743229" y="590067"/>
                    <a:pt x="1733745" y="590067"/>
                  </a:cubicBezTo>
                  <a:lnTo>
                    <a:pt x="17172" y="590067"/>
                  </a:lnTo>
                  <a:cubicBezTo>
                    <a:pt x="7688" y="590067"/>
                    <a:pt x="0" y="582379"/>
                    <a:pt x="0" y="572895"/>
                  </a:cubicBezTo>
                  <a:lnTo>
                    <a:pt x="0" y="17172"/>
                  </a:lnTo>
                  <a:cubicBezTo>
                    <a:pt x="0" y="7688"/>
                    <a:pt x="7688" y="0"/>
                    <a:pt x="17172"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5" id="5"/>
            <p:cNvSpPr txBox="true"/>
            <p:nvPr/>
          </p:nvSpPr>
          <p:spPr>
            <a:xfrm>
              <a:off x="0" y="19050"/>
              <a:ext cx="1750917" cy="571017"/>
            </a:xfrm>
            <a:prstGeom prst="rect">
              <a:avLst/>
            </a:prstGeom>
          </p:spPr>
          <p:txBody>
            <a:bodyPr anchor="ctr" rtlCol="false" tIns="50800" lIns="50800" bIns="50800" rIns="50800"/>
            <a:lstStyle/>
            <a:p>
              <a:pPr algn="ctr">
                <a:lnSpc>
                  <a:spcPts val="2089"/>
                </a:lnSpc>
              </a:pPr>
            </a:p>
          </p:txBody>
        </p:sp>
      </p:grpSp>
      <p:grpSp>
        <p:nvGrpSpPr>
          <p:cNvPr name="Group 6" id="6"/>
          <p:cNvGrpSpPr/>
          <p:nvPr/>
        </p:nvGrpSpPr>
        <p:grpSpPr>
          <a:xfrm rot="0">
            <a:off x="15443330" y="1028700"/>
            <a:ext cx="1815970" cy="605323"/>
            <a:chOff x="0" y="0"/>
            <a:chExt cx="2421294" cy="807098"/>
          </a:xfrm>
        </p:grpSpPr>
        <p:grpSp>
          <p:nvGrpSpPr>
            <p:cNvPr name="Group 7" id="7"/>
            <p:cNvGrpSpPr/>
            <p:nvPr/>
          </p:nvGrpSpPr>
          <p:grpSpPr>
            <a:xfrm rot="0">
              <a:off x="0" y="0"/>
              <a:ext cx="1614196" cy="807098"/>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FFFF"/>
              </a:solidFill>
            </p:spPr>
          </p:sp>
          <p:sp>
            <p:nvSpPr>
              <p:cNvPr name="TextBox 9" id="9"/>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10" id="10"/>
            <p:cNvGrpSpPr/>
            <p:nvPr/>
          </p:nvGrpSpPr>
          <p:grpSpPr>
            <a:xfrm rot="0">
              <a:off x="1614196" y="0"/>
              <a:ext cx="807098" cy="807098"/>
              <a:chOff x="0" y="0"/>
              <a:chExt cx="406400" cy="406400"/>
            </a:xfrm>
          </p:grpSpPr>
          <p:sp>
            <p:nvSpPr>
              <p:cNvPr name="Freeform 11" id="11"/>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2" id="12"/>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sp>
        <p:nvSpPr>
          <p:cNvPr name="Freeform 13" id="13"/>
          <p:cNvSpPr/>
          <p:nvPr/>
        </p:nvSpPr>
        <p:spPr>
          <a:xfrm flipH="false" flipV="false" rot="0">
            <a:off x="359142" y="145340"/>
            <a:ext cx="4365771" cy="1260232"/>
          </a:xfrm>
          <a:custGeom>
            <a:avLst/>
            <a:gdLst/>
            <a:ahLst/>
            <a:cxnLst/>
            <a:rect r="r" b="b" t="t" l="l"/>
            <a:pathLst>
              <a:path h="1260232" w="4365771">
                <a:moveTo>
                  <a:pt x="0" y="0"/>
                </a:moveTo>
                <a:lnTo>
                  <a:pt x="4365771" y="0"/>
                </a:lnTo>
                <a:lnTo>
                  <a:pt x="4365771" y="1260232"/>
                </a:lnTo>
                <a:lnTo>
                  <a:pt x="0" y="1260232"/>
                </a:lnTo>
                <a:lnTo>
                  <a:pt x="0" y="0"/>
                </a:lnTo>
                <a:close/>
              </a:path>
            </a:pathLst>
          </a:custGeom>
          <a:blipFill>
            <a:blip r:embed="rId3"/>
            <a:stretch>
              <a:fillRect l="0" t="-6198" r="0" b="-15050"/>
            </a:stretch>
          </a:blipFill>
        </p:spPr>
      </p:sp>
      <p:sp>
        <p:nvSpPr>
          <p:cNvPr name="Freeform 14" id="14"/>
          <p:cNvSpPr/>
          <p:nvPr/>
        </p:nvSpPr>
        <p:spPr>
          <a:xfrm flipH="false" flipV="false" rot="0">
            <a:off x="4476121" y="2768449"/>
            <a:ext cx="9335758" cy="4750103"/>
          </a:xfrm>
          <a:custGeom>
            <a:avLst/>
            <a:gdLst/>
            <a:ahLst/>
            <a:cxnLst/>
            <a:rect r="r" b="b" t="t" l="l"/>
            <a:pathLst>
              <a:path h="4750103" w="9335758">
                <a:moveTo>
                  <a:pt x="0" y="0"/>
                </a:moveTo>
                <a:lnTo>
                  <a:pt x="9335758" y="0"/>
                </a:lnTo>
                <a:lnTo>
                  <a:pt x="9335758" y="4750102"/>
                </a:lnTo>
                <a:lnTo>
                  <a:pt x="0" y="4750102"/>
                </a:lnTo>
                <a:lnTo>
                  <a:pt x="0" y="0"/>
                </a:lnTo>
                <a:close/>
              </a:path>
            </a:pathLst>
          </a:custGeom>
          <a:blipFill>
            <a:blip r:embed="rId4"/>
            <a:stretch>
              <a:fillRect l="0" t="-20625" r="0" b="0"/>
            </a:stretch>
          </a:blipFill>
        </p:spPr>
      </p:sp>
    </p:spTree>
  </p:cSld>
  <p:clrMapOvr>
    <a:masterClrMapping/>
  </p:clrMapOvr>
</p:sld>
</file>

<file path=ppt/slides/slide18.xml><?xml version="1.0" encoding="utf-8"?>
<p:sld xmlns:p="http://schemas.openxmlformats.org/presentationml/2006/main" xmlns:a="http://schemas.openxmlformats.org/drawingml/2006/main">
  <p:cSld>
    <p:bg>
      <p:bgPr>
        <a:solidFill>
          <a:srgbClr val="F7F7F7"/>
        </a:solidFill>
      </p:bgPr>
    </p:bg>
    <p:spTree>
      <p:nvGrpSpPr>
        <p:cNvPr id="1" name=""/>
        <p:cNvGrpSpPr/>
        <p:nvPr/>
      </p:nvGrpSpPr>
      <p:grpSpPr>
        <a:xfrm>
          <a:off x="0" y="0"/>
          <a:ext cx="0" cy="0"/>
          <a:chOff x="0" y="0"/>
          <a:chExt cx="0" cy="0"/>
        </a:xfrm>
      </p:grpSpPr>
      <p:sp>
        <p:nvSpPr>
          <p:cNvPr name="TextBox 2" id="2"/>
          <p:cNvSpPr txBox="true"/>
          <p:nvPr/>
        </p:nvSpPr>
        <p:spPr>
          <a:xfrm rot="0">
            <a:off x="4106515" y="3913220"/>
            <a:ext cx="10074970" cy="1651635"/>
          </a:xfrm>
          <a:prstGeom prst="rect">
            <a:avLst/>
          </a:prstGeom>
        </p:spPr>
        <p:txBody>
          <a:bodyPr anchor="t" rtlCol="false" tIns="0" lIns="0" bIns="0" rIns="0">
            <a:spAutoFit/>
          </a:bodyPr>
          <a:lstStyle/>
          <a:p>
            <a:pPr algn="ctr">
              <a:lnSpc>
                <a:spcPts val="13439"/>
              </a:lnSpc>
            </a:pPr>
            <a:r>
              <a:rPr lang="en-US" b="true" sz="9600">
                <a:solidFill>
                  <a:srgbClr val="1D1D1F"/>
                </a:solidFill>
                <a:latin typeface="Raleway Heavy"/>
                <a:ea typeface="Raleway Heavy"/>
                <a:cs typeface="Raleway Heavy"/>
                <a:sym typeface="Raleway Heavy"/>
              </a:rPr>
              <a:t>THANK YOU</a:t>
            </a:r>
          </a:p>
        </p:txBody>
      </p:sp>
      <p:sp>
        <p:nvSpPr>
          <p:cNvPr name="AutoShape 3" id="3"/>
          <p:cNvSpPr/>
          <p:nvPr/>
        </p:nvSpPr>
        <p:spPr>
          <a:xfrm rot="0">
            <a:off x="8434614" y="5708403"/>
            <a:ext cx="1418771" cy="0"/>
          </a:xfrm>
          <a:prstGeom prst="line">
            <a:avLst/>
          </a:prstGeom>
          <a:ln cap="flat" w="47625">
            <a:solidFill>
              <a:srgbClr val="A28231"/>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sp>
        <p:nvSpPr>
          <p:cNvPr name="Freeform 2" id="2"/>
          <p:cNvSpPr/>
          <p:nvPr/>
        </p:nvSpPr>
        <p:spPr>
          <a:xfrm flipH="false" flipV="false" rot="0">
            <a:off x="5069714" y="1689982"/>
            <a:ext cx="3754140" cy="3796854"/>
          </a:xfrm>
          <a:custGeom>
            <a:avLst/>
            <a:gdLst/>
            <a:ahLst/>
            <a:cxnLst/>
            <a:rect r="r" b="b" t="t" l="l"/>
            <a:pathLst>
              <a:path h="3796854" w="3754140">
                <a:moveTo>
                  <a:pt x="0" y="0"/>
                </a:moveTo>
                <a:lnTo>
                  <a:pt x="3754140" y="0"/>
                </a:lnTo>
                <a:lnTo>
                  <a:pt x="3754140" y="3796855"/>
                </a:lnTo>
                <a:lnTo>
                  <a:pt x="0" y="37968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92615" y="2133253"/>
            <a:ext cx="1909573" cy="1909573"/>
          </a:xfrm>
          <a:custGeom>
            <a:avLst/>
            <a:gdLst/>
            <a:ahLst/>
            <a:cxnLst/>
            <a:rect r="r" b="b" t="t" l="l"/>
            <a:pathLst>
              <a:path h="1909573" w="1909573">
                <a:moveTo>
                  <a:pt x="0" y="0"/>
                </a:moveTo>
                <a:lnTo>
                  <a:pt x="1909573" y="0"/>
                </a:lnTo>
                <a:lnTo>
                  <a:pt x="1909573" y="1909573"/>
                </a:lnTo>
                <a:lnTo>
                  <a:pt x="0" y="19095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278454" y="2439535"/>
            <a:ext cx="5582521" cy="5582521"/>
          </a:xfrm>
          <a:custGeom>
            <a:avLst/>
            <a:gdLst/>
            <a:ahLst/>
            <a:cxnLst/>
            <a:rect r="r" b="b" t="t" l="l"/>
            <a:pathLst>
              <a:path h="5582521" w="5582521">
                <a:moveTo>
                  <a:pt x="0" y="0"/>
                </a:moveTo>
                <a:lnTo>
                  <a:pt x="5582521" y="0"/>
                </a:lnTo>
                <a:lnTo>
                  <a:pt x="5582521" y="5582520"/>
                </a:lnTo>
                <a:lnTo>
                  <a:pt x="0" y="55825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898095" y="7320312"/>
            <a:ext cx="390331" cy="390331"/>
          </a:xfrm>
          <a:custGeom>
            <a:avLst/>
            <a:gdLst/>
            <a:ahLst/>
            <a:cxnLst/>
            <a:rect r="r" b="b" t="t" l="l"/>
            <a:pathLst>
              <a:path h="390331" w="390331">
                <a:moveTo>
                  <a:pt x="0" y="0"/>
                </a:moveTo>
                <a:lnTo>
                  <a:pt x="390331" y="0"/>
                </a:lnTo>
                <a:lnTo>
                  <a:pt x="390331" y="390331"/>
                </a:lnTo>
                <a:lnTo>
                  <a:pt x="0" y="3903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true" rot="0">
            <a:off x="17259300" y="7497966"/>
            <a:ext cx="1760334" cy="1760334"/>
          </a:xfrm>
          <a:custGeom>
            <a:avLst/>
            <a:gdLst/>
            <a:ahLst/>
            <a:cxnLst/>
            <a:rect r="r" b="b" t="t" l="l"/>
            <a:pathLst>
              <a:path h="1760334" w="1760334">
                <a:moveTo>
                  <a:pt x="0" y="1760334"/>
                </a:moveTo>
                <a:lnTo>
                  <a:pt x="1760334" y="1760334"/>
                </a:lnTo>
                <a:lnTo>
                  <a:pt x="1760334" y="0"/>
                </a:lnTo>
                <a:lnTo>
                  <a:pt x="0" y="0"/>
                </a:lnTo>
                <a:lnTo>
                  <a:pt x="0" y="176033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5400000">
            <a:off x="10737742" y="2451732"/>
            <a:ext cx="811433" cy="813466"/>
          </a:xfrm>
          <a:custGeom>
            <a:avLst/>
            <a:gdLst/>
            <a:ahLst/>
            <a:cxnLst/>
            <a:rect r="r" b="b" t="t" l="l"/>
            <a:pathLst>
              <a:path h="813466" w="811433">
                <a:moveTo>
                  <a:pt x="0" y="0"/>
                </a:moveTo>
                <a:lnTo>
                  <a:pt x="811433" y="0"/>
                </a:lnTo>
                <a:lnTo>
                  <a:pt x="811433" y="813466"/>
                </a:lnTo>
                <a:lnTo>
                  <a:pt x="0" y="8134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5400000">
            <a:off x="10737742" y="3587393"/>
            <a:ext cx="811433" cy="813466"/>
          </a:xfrm>
          <a:custGeom>
            <a:avLst/>
            <a:gdLst/>
            <a:ahLst/>
            <a:cxnLst/>
            <a:rect r="r" b="b" t="t" l="l"/>
            <a:pathLst>
              <a:path h="813466" w="811433">
                <a:moveTo>
                  <a:pt x="0" y="0"/>
                </a:moveTo>
                <a:lnTo>
                  <a:pt x="811433" y="0"/>
                </a:lnTo>
                <a:lnTo>
                  <a:pt x="811433" y="813466"/>
                </a:lnTo>
                <a:lnTo>
                  <a:pt x="0" y="8134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0657749" y="2485536"/>
            <a:ext cx="737467" cy="745858"/>
          </a:xfrm>
          <a:custGeom>
            <a:avLst/>
            <a:gdLst/>
            <a:ahLst/>
            <a:cxnLst/>
            <a:rect r="r" b="b" t="t" l="l"/>
            <a:pathLst>
              <a:path h="745858" w="737467">
                <a:moveTo>
                  <a:pt x="0" y="0"/>
                </a:moveTo>
                <a:lnTo>
                  <a:pt x="737467" y="0"/>
                </a:lnTo>
                <a:lnTo>
                  <a:pt x="737467" y="745858"/>
                </a:lnTo>
                <a:lnTo>
                  <a:pt x="0" y="745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657749" y="3621197"/>
            <a:ext cx="737467" cy="745858"/>
          </a:xfrm>
          <a:custGeom>
            <a:avLst/>
            <a:gdLst/>
            <a:ahLst/>
            <a:cxnLst/>
            <a:rect r="r" b="b" t="t" l="l"/>
            <a:pathLst>
              <a:path h="745858" w="737467">
                <a:moveTo>
                  <a:pt x="0" y="0"/>
                </a:moveTo>
                <a:lnTo>
                  <a:pt x="737467" y="0"/>
                </a:lnTo>
                <a:lnTo>
                  <a:pt x="737467" y="745858"/>
                </a:lnTo>
                <a:lnTo>
                  <a:pt x="0" y="745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5400000">
            <a:off x="10737742" y="4723053"/>
            <a:ext cx="811433" cy="813466"/>
          </a:xfrm>
          <a:custGeom>
            <a:avLst/>
            <a:gdLst/>
            <a:ahLst/>
            <a:cxnLst/>
            <a:rect r="r" b="b" t="t" l="l"/>
            <a:pathLst>
              <a:path h="813466" w="811433">
                <a:moveTo>
                  <a:pt x="0" y="0"/>
                </a:moveTo>
                <a:lnTo>
                  <a:pt x="811433" y="0"/>
                </a:lnTo>
                <a:lnTo>
                  <a:pt x="811433" y="813466"/>
                </a:lnTo>
                <a:lnTo>
                  <a:pt x="0" y="8134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0657749" y="4756857"/>
            <a:ext cx="737467" cy="745858"/>
          </a:xfrm>
          <a:custGeom>
            <a:avLst/>
            <a:gdLst/>
            <a:ahLst/>
            <a:cxnLst/>
            <a:rect r="r" b="b" t="t" l="l"/>
            <a:pathLst>
              <a:path h="745858" w="737467">
                <a:moveTo>
                  <a:pt x="0" y="0"/>
                </a:moveTo>
                <a:lnTo>
                  <a:pt x="737467" y="0"/>
                </a:lnTo>
                <a:lnTo>
                  <a:pt x="737467" y="745858"/>
                </a:lnTo>
                <a:lnTo>
                  <a:pt x="0" y="745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5400000">
            <a:off x="10737742" y="5858713"/>
            <a:ext cx="811433" cy="813466"/>
          </a:xfrm>
          <a:custGeom>
            <a:avLst/>
            <a:gdLst/>
            <a:ahLst/>
            <a:cxnLst/>
            <a:rect r="r" b="b" t="t" l="l"/>
            <a:pathLst>
              <a:path h="813466" w="811433">
                <a:moveTo>
                  <a:pt x="0" y="0"/>
                </a:moveTo>
                <a:lnTo>
                  <a:pt x="811433" y="0"/>
                </a:lnTo>
                <a:lnTo>
                  <a:pt x="811433" y="813467"/>
                </a:lnTo>
                <a:lnTo>
                  <a:pt x="0" y="8134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0657749" y="5892518"/>
            <a:ext cx="737467" cy="745858"/>
          </a:xfrm>
          <a:custGeom>
            <a:avLst/>
            <a:gdLst/>
            <a:ahLst/>
            <a:cxnLst/>
            <a:rect r="r" b="b" t="t" l="l"/>
            <a:pathLst>
              <a:path h="745858" w="737467">
                <a:moveTo>
                  <a:pt x="0" y="0"/>
                </a:moveTo>
                <a:lnTo>
                  <a:pt x="737467" y="0"/>
                </a:lnTo>
                <a:lnTo>
                  <a:pt x="737467" y="745857"/>
                </a:lnTo>
                <a:lnTo>
                  <a:pt x="0" y="7458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5400000">
            <a:off x="10737742" y="6994374"/>
            <a:ext cx="811433" cy="813466"/>
          </a:xfrm>
          <a:custGeom>
            <a:avLst/>
            <a:gdLst/>
            <a:ahLst/>
            <a:cxnLst/>
            <a:rect r="r" b="b" t="t" l="l"/>
            <a:pathLst>
              <a:path h="813466" w="811433">
                <a:moveTo>
                  <a:pt x="0" y="0"/>
                </a:moveTo>
                <a:lnTo>
                  <a:pt x="811433" y="0"/>
                </a:lnTo>
                <a:lnTo>
                  <a:pt x="811433" y="813466"/>
                </a:lnTo>
                <a:lnTo>
                  <a:pt x="0" y="8134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0657749" y="7028178"/>
            <a:ext cx="737467" cy="745858"/>
          </a:xfrm>
          <a:custGeom>
            <a:avLst/>
            <a:gdLst/>
            <a:ahLst/>
            <a:cxnLst/>
            <a:rect r="r" b="b" t="t" l="l"/>
            <a:pathLst>
              <a:path h="745858" w="737467">
                <a:moveTo>
                  <a:pt x="0" y="0"/>
                </a:moveTo>
                <a:lnTo>
                  <a:pt x="737467" y="0"/>
                </a:lnTo>
                <a:lnTo>
                  <a:pt x="737467" y="745858"/>
                </a:lnTo>
                <a:lnTo>
                  <a:pt x="0" y="745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2278454" y="4422849"/>
            <a:ext cx="5582521" cy="1250801"/>
          </a:xfrm>
          <a:prstGeom prst="rect">
            <a:avLst/>
          </a:prstGeom>
        </p:spPr>
        <p:txBody>
          <a:bodyPr anchor="t" rtlCol="false" tIns="0" lIns="0" bIns="0" rIns="0">
            <a:spAutoFit/>
          </a:bodyPr>
          <a:lstStyle/>
          <a:p>
            <a:pPr algn="ctr">
              <a:lnSpc>
                <a:spcPts val="9799"/>
              </a:lnSpc>
            </a:pPr>
            <a:r>
              <a:rPr lang="en-US" b="true" sz="6999">
                <a:solidFill>
                  <a:srgbClr val="FFFFFF"/>
                </a:solidFill>
                <a:latin typeface="Poppins Semi-Bold"/>
                <a:ea typeface="Poppins Semi-Bold"/>
                <a:cs typeface="Poppins Semi-Bold"/>
                <a:sym typeface="Poppins Semi-Bold"/>
              </a:rPr>
              <a:t>Contents</a:t>
            </a:r>
          </a:p>
        </p:txBody>
      </p:sp>
      <p:sp>
        <p:nvSpPr>
          <p:cNvPr name="TextBox 18" id="18"/>
          <p:cNvSpPr txBox="true"/>
          <p:nvPr/>
        </p:nvSpPr>
        <p:spPr>
          <a:xfrm rot="0">
            <a:off x="11705299" y="2532430"/>
            <a:ext cx="3417646" cy="566420"/>
          </a:xfrm>
          <a:prstGeom prst="rect">
            <a:avLst/>
          </a:prstGeom>
        </p:spPr>
        <p:txBody>
          <a:bodyPr anchor="t" rtlCol="false" tIns="0" lIns="0" bIns="0" rIns="0">
            <a:spAutoFit/>
          </a:bodyPr>
          <a:lstStyle/>
          <a:p>
            <a:pPr algn="l">
              <a:lnSpc>
                <a:spcPts val="4480"/>
              </a:lnSpc>
            </a:pPr>
            <a:r>
              <a:rPr lang="en-US" sz="3200" b="true">
                <a:solidFill>
                  <a:srgbClr val="2D2D2D"/>
                </a:solidFill>
                <a:latin typeface="Poppins Semi-Bold"/>
                <a:ea typeface="Poppins Semi-Bold"/>
                <a:cs typeface="Poppins Semi-Bold"/>
                <a:sym typeface="Poppins Semi-Bold"/>
              </a:rPr>
              <a:t>Introduction</a:t>
            </a:r>
          </a:p>
        </p:txBody>
      </p:sp>
      <p:sp>
        <p:nvSpPr>
          <p:cNvPr name="TextBox 19" id="19"/>
          <p:cNvSpPr txBox="true"/>
          <p:nvPr/>
        </p:nvSpPr>
        <p:spPr>
          <a:xfrm rot="0">
            <a:off x="11705299" y="3668090"/>
            <a:ext cx="4407365" cy="566420"/>
          </a:xfrm>
          <a:prstGeom prst="rect">
            <a:avLst/>
          </a:prstGeom>
        </p:spPr>
        <p:txBody>
          <a:bodyPr anchor="t" rtlCol="false" tIns="0" lIns="0" bIns="0" rIns="0">
            <a:spAutoFit/>
          </a:bodyPr>
          <a:lstStyle/>
          <a:p>
            <a:pPr algn="l">
              <a:lnSpc>
                <a:spcPts val="4480"/>
              </a:lnSpc>
            </a:pPr>
            <a:r>
              <a:rPr lang="en-US" sz="3200" b="true">
                <a:solidFill>
                  <a:srgbClr val="2D2D2D"/>
                </a:solidFill>
                <a:latin typeface="Poppins Semi-Bold"/>
                <a:ea typeface="Poppins Semi-Bold"/>
                <a:cs typeface="Poppins Semi-Bold"/>
                <a:sym typeface="Poppins Semi-Bold"/>
              </a:rPr>
              <a:t>Overview</a:t>
            </a:r>
          </a:p>
        </p:txBody>
      </p:sp>
      <p:sp>
        <p:nvSpPr>
          <p:cNvPr name="TextBox 20" id="20"/>
          <p:cNvSpPr txBox="true"/>
          <p:nvPr/>
        </p:nvSpPr>
        <p:spPr>
          <a:xfrm rot="0">
            <a:off x="11705299" y="4803714"/>
            <a:ext cx="4236665" cy="566420"/>
          </a:xfrm>
          <a:prstGeom prst="rect">
            <a:avLst/>
          </a:prstGeom>
        </p:spPr>
        <p:txBody>
          <a:bodyPr anchor="t" rtlCol="false" tIns="0" lIns="0" bIns="0" rIns="0">
            <a:spAutoFit/>
          </a:bodyPr>
          <a:lstStyle/>
          <a:p>
            <a:pPr algn="l">
              <a:lnSpc>
                <a:spcPts val="4480"/>
              </a:lnSpc>
            </a:pPr>
            <a:r>
              <a:rPr lang="en-US" sz="3200" b="true">
                <a:solidFill>
                  <a:srgbClr val="2D2D2D"/>
                </a:solidFill>
                <a:latin typeface="Poppins Semi-Bold"/>
                <a:ea typeface="Poppins Semi-Bold"/>
                <a:cs typeface="Poppins Semi-Bold"/>
                <a:sym typeface="Poppins Semi-Bold"/>
              </a:rPr>
              <a:t>Why IBM Sterling?</a:t>
            </a:r>
          </a:p>
        </p:txBody>
      </p:sp>
      <p:sp>
        <p:nvSpPr>
          <p:cNvPr name="TextBox 21" id="21"/>
          <p:cNvSpPr txBox="true"/>
          <p:nvPr/>
        </p:nvSpPr>
        <p:spPr>
          <a:xfrm rot="0">
            <a:off x="11705299" y="7075072"/>
            <a:ext cx="4407365" cy="566420"/>
          </a:xfrm>
          <a:prstGeom prst="rect">
            <a:avLst/>
          </a:prstGeom>
        </p:spPr>
        <p:txBody>
          <a:bodyPr anchor="t" rtlCol="false" tIns="0" lIns="0" bIns="0" rIns="0">
            <a:spAutoFit/>
          </a:bodyPr>
          <a:lstStyle/>
          <a:p>
            <a:pPr algn="l">
              <a:lnSpc>
                <a:spcPts val="4480"/>
              </a:lnSpc>
            </a:pPr>
            <a:r>
              <a:rPr lang="en-US" sz="3200" b="true">
                <a:solidFill>
                  <a:srgbClr val="2D2D2D"/>
                </a:solidFill>
                <a:latin typeface="Poppins Semi-Bold"/>
                <a:ea typeface="Poppins Semi-Bold"/>
                <a:cs typeface="Poppins Semi-Bold"/>
                <a:sym typeface="Poppins Semi-Bold"/>
              </a:rPr>
              <a:t>Conclusion</a:t>
            </a:r>
          </a:p>
        </p:txBody>
      </p:sp>
      <p:sp>
        <p:nvSpPr>
          <p:cNvPr name="TextBox 22" id="22"/>
          <p:cNvSpPr txBox="true"/>
          <p:nvPr/>
        </p:nvSpPr>
        <p:spPr>
          <a:xfrm rot="0">
            <a:off x="11705299" y="5935552"/>
            <a:ext cx="4236665" cy="566420"/>
          </a:xfrm>
          <a:prstGeom prst="rect">
            <a:avLst/>
          </a:prstGeom>
        </p:spPr>
        <p:txBody>
          <a:bodyPr anchor="t" rtlCol="false" tIns="0" lIns="0" bIns="0" rIns="0">
            <a:spAutoFit/>
          </a:bodyPr>
          <a:lstStyle/>
          <a:p>
            <a:pPr algn="l">
              <a:lnSpc>
                <a:spcPts val="4480"/>
              </a:lnSpc>
            </a:pPr>
            <a:r>
              <a:rPr lang="en-US" sz="3200" b="true">
                <a:solidFill>
                  <a:srgbClr val="2D2D2D"/>
                </a:solidFill>
                <a:latin typeface="Poppins Semi-Bold"/>
                <a:ea typeface="Poppins Semi-Bold"/>
                <a:cs typeface="Poppins Semi-Bold"/>
                <a:sym typeface="Poppins Semi-Bold"/>
              </a:rPr>
              <a:t>Comparison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63535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81354" y="1028700"/>
            <a:ext cx="4282420" cy="8229600"/>
          </a:xfrm>
          <a:custGeom>
            <a:avLst/>
            <a:gdLst/>
            <a:ahLst/>
            <a:cxnLst/>
            <a:rect r="r" b="b" t="t" l="l"/>
            <a:pathLst>
              <a:path h="8229600" w="4282420">
                <a:moveTo>
                  <a:pt x="0" y="0"/>
                </a:moveTo>
                <a:lnTo>
                  <a:pt x="4282420" y="0"/>
                </a:lnTo>
                <a:lnTo>
                  <a:pt x="4282420" y="8229600"/>
                </a:lnTo>
                <a:lnTo>
                  <a:pt x="0" y="8229600"/>
                </a:lnTo>
                <a:lnTo>
                  <a:pt x="0" y="0"/>
                </a:lnTo>
                <a:close/>
              </a:path>
            </a:pathLst>
          </a:custGeom>
          <a:blipFill>
            <a:blip r:embed="rId4"/>
            <a:stretch>
              <a:fillRect l="0" t="0" r="0" b="0"/>
            </a:stretch>
          </a:blipFill>
        </p:spPr>
      </p:sp>
      <p:sp>
        <p:nvSpPr>
          <p:cNvPr name="Freeform 4" id="4"/>
          <p:cNvSpPr/>
          <p:nvPr/>
        </p:nvSpPr>
        <p:spPr>
          <a:xfrm flipH="true" flipV="false" rot="0">
            <a:off x="0" y="1028700"/>
            <a:ext cx="4282420" cy="8229600"/>
          </a:xfrm>
          <a:custGeom>
            <a:avLst/>
            <a:gdLst/>
            <a:ahLst/>
            <a:cxnLst/>
            <a:rect r="r" b="b" t="t" l="l"/>
            <a:pathLst>
              <a:path h="8229600" w="4282420">
                <a:moveTo>
                  <a:pt x="4282420" y="0"/>
                </a:moveTo>
                <a:lnTo>
                  <a:pt x="0" y="0"/>
                </a:lnTo>
                <a:lnTo>
                  <a:pt x="0" y="8229600"/>
                </a:lnTo>
                <a:lnTo>
                  <a:pt x="4282420" y="8229600"/>
                </a:lnTo>
                <a:lnTo>
                  <a:pt x="4282420" y="0"/>
                </a:lnTo>
                <a:close/>
              </a:path>
            </a:pathLst>
          </a:custGeom>
          <a:blipFill>
            <a:blip r:embed="rId4"/>
            <a:stretch>
              <a:fillRect l="0" t="0" r="0" b="0"/>
            </a:stretch>
          </a:blipFill>
        </p:spPr>
      </p:sp>
      <p:sp>
        <p:nvSpPr>
          <p:cNvPr name="TextBox 5" id="5"/>
          <p:cNvSpPr txBox="true"/>
          <p:nvPr/>
        </p:nvSpPr>
        <p:spPr>
          <a:xfrm rot="0">
            <a:off x="2356792" y="4861242"/>
            <a:ext cx="13574416" cy="1574922"/>
          </a:xfrm>
          <a:prstGeom prst="rect">
            <a:avLst/>
          </a:prstGeom>
        </p:spPr>
        <p:txBody>
          <a:bodyPr anchor="t" rtlCol="false" tIns="0" lIns="0" bIns="0" rIns="0">
            <a:spAutoFit/>
          </a:bodyPr>
          <a:lstStyle/>
          <a:p>
            <a:pPr algn="ctr">
              <a:lnSpc>
                <a:spcPts val="12049"/>
              </a:lnSpc>
            </a:pPr>
            <a:r>
              <a:rPr lang="en-US" sz="11367" spc="1136">
                <a:solidFill>
                  <a:srgbClr val="FFFFFF"/>
                </a:solidFill>
                <a:latin typeface="League Spartan"/>
                <a:ea typeface="League Spartan"/>
                <a:cs typeface="League Spartan"/>
                <a:sym typeface="League Spartan"/>
              </a:rPr>
              <a:t>INTRODUCTION</a:t>
            </a:r>
          </a:p>
        </p:txBody>
      </p:sp>
      <p:sp>
        <p:nvSpPr>
          <p:cNvPr name="Freeform 6" id="6"/>
          <p:cNvSpPr/>
          <p:nvPr/>
        </p:nvSpPr>
        <p:spPr>
          <a:xfrm flipH="false" flipV="false" rot="0">
            <a:off x="12467517" y="6745731"/>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1624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91860" y="0"/>
            <a:ext cx="14483006" cy="10287000"/>
            <a:chOff x="0" y="0"/>
            <a:chExt cx="676641" cy="480605"/>
          </a:xfrm>
        </p:grpSpPr>
        <p:sp>
          <p:nvSpPr>
            <p:cNvPr name="Freeform 3" id="3"/>
            <p:cNvSpPr/>
            <p:nvPr/>
          </p:nvSpPr>
          <p:spPr>
            <a:xfrm flipH="false" flipV="false" rot="0">
              <a:off x="0" y="0"/>
              <a:ext cx="676641" cy="480605"/>
            </a:xfrm>
            <a:custGeom>
              <a:avLst/>
              <a:gdLst/>
              <a:ahLst/>
              <a:cxnLst/>
              <a:rect r="r" b="b" t="t" l="l"/>
              <a:pathLst>
                <a:path h="480605" w="676641">
                  <a:moveTo>
                    <a:pt x="203200" y="0"/>
                  </a:moveTo>
                  <a:lnTo>
                    <a:pt x="676641" y="0"/>
                  </a:lnTo>
                  <a:lnTo>
                    <a:pt x="473441" y="480605"/>
                  </a:lnTo>
                  <a:lnTo>
                    <a:pt x="0" y="480605"/>
                  </a:lnTo>
                  <a:lnTo>
                    <a:pt x="203200" y="0"/>
                  </a:lnTo>
                  <a:close/>
                </a:path>
              </a:pathLst>
            </a:custGeom>
            <a:solidFill>
              <a:srgbClr val="AFC1D0"/>
            </a:solidFill>
          </p:spPr>
        </p:sp>
        <p:sp>
          <p:nvSpPr>
            <p:cNvPr name="TextBox 4" id="4"/>
            <p:cNvSpPr txBox="true"/>
            <p:nvPr/>
          </p:nvSpPr>
          <p:spPr>
            <a:xfrm>
              <a:off x="101600" y="-66675"/>
              <a:ext cx="473441" cy="547280"/>
            </a:xfrm>
            <a:prstGeom prst="rect">
              <a:avLst/>
            </a:prstGeom>
          </p:spPr>
          <p:txBody>
            <a:bodyPr anchor="ctr" rtlCol="false" tIns="50800" lIns="50800" bIns="50800" rIns="50800"/>
            <a:lstStyle/>
            <a:p>
              <a:pPr algn="ctr">
                <a:lnSpc>
                  <a:spcPts val="3319"/>
                </a:lnSpc>
              </a:pPr>
            </a:p>
          </p:txBody>
        </p:sp>
      </p:grpSp>
      <p:grpSp>
        <p:nvGrpSpPr>
          <p:cNvPr name="Group 5" id="5"/>
          <p:cNvGrpSpPr/>
          <p:nvPr/>
        </p:nvGrpSpPr>
        <p:grpSpPr>
          <a:xfrm rot="0">
            <a:off x="9477339" y="1028700"/>
            <a:ext cx="7781961" cy="7781961"/>
            <a:chOff x="0" y="0"/>
            <a:chExt cx="6350000" cy="6350000"/>
          </a:xfrm>
        </p:grpSpPr>
        <p:sp>
          <p:nvSpPr>
            <p:cNvPr name="Freeform 6" id="6"/>
            <p:cNvSpPr/>
            <p:nvPr/>
          </p:nvSpPr>
          <p:spPr>
            <a:xfrm flipH="true" flipV="false" rot="0">
              <a:off x="0" y="0"/>
              <a:ext cx="6351270" cy="6350000"/>
            </a:xfrm>
            <a:custGeom>
              <a:avLst/>
              <a:gdLst/>
              <a:ahLst/>
              <a:cxnLst/>
              <a:rect r="r" b="b" t="t" l="l"/>
              <a:pathLst>
                <a:path h="6350000" w="6351270">
                  <a:moveTo>
                    <a:pt x="365760" y="0"/>
                  </a:moveTo>
                  <a:lnTo>
                    <a:pt x="5986780" y="0"/>
                  </a:lnTo>
                  <a:cubicBezTo>
                    <a:pt x="6188710" y="0"/>
                    <a:pt x="6351270" y="162560"/>
                    <a:pt x="6351270" y="364490"/>
                  </a:cubicBezTo>
                  <a:lnTo>
                    <a:pt x="6351270" y="5986780"/>
                  </a:lnTo>
                  <a:cubicBezTo>
                    <a:pt x="6351270" y="6187440"/>
                    <a:pt x="6188710" y="6350000"/>
                    <a:pt x="5986780" y="6350000"/>
                  </a:cubicBezTo>
                  <a:lnTo>
                    <a:pt x="364490" y="6350000"/>
                  </a:lnTo>
                  <a:cubicBezTo>
                    <a:pt x="163830" y="6350000"/>
                    <a:pt x="0" y="6187440"/>
                    <a:pt x="0" y="5985510"/>
                  </a:cubicBezTo>
                  <a:lnTo>
                    <a:pt x="0" y="364490"/>
                  </a:lnTo>
                  <a:cubicBezTo>
                    <a:pt x="1270" y="162560"/>
                    <a:pt x="163830" y="0"/>
                    <a:pt x="365760" y="0"/>
                  </a:cubicBezTo>
                  <a:close/>
                </a:path>
              </a:pathLst>
            </a:custGeom>
            <a:blipFill>
              <a:blip r:embed="rId2"/>
              <a:stretch>
                <a:fillRect l="-61398" t="0" r="-61398" b="0"/>
              </a:stretch>
            </a:blipFill>
          </p:spPr>
        </p:sp>
      </p:grpSp>
      <p:sp>
        <p:nvSpPr>
          <p:cNvPr name="AutoShape 7" id="7"/>
          <p:cNvSpPr/>
          <p:nvPr/>
        </p:nvSpPr>
        <p:spPr>
          <a:xfrm>
            <a:off x="1028700" y="5086697"/>
            <a:ext cx="1494277" cy="0"/>
          </a:xfrm>
          <a:prstGeom prst="line">
            <a:avLst/>
          </a:prstGeom>
          <a:ln cap="flat" w="114300">
            <a:solidFill>
              <a:srgbClr val="0B1320"/>
            </a:solidFill>
            <a:prstDash val="solid"/>
            <a:headEnd type="none" len="sm" w="sm"/>
            <a:tailEnd type="none" len="sm" w="sm"/>
          </a:ln>
        </p:spPr>
      </p:sp>
      <p:grpSp>
        <p:nvGrpSpPr>
          <p:cNvPr name="Group 8" id="8"/>
          <p:cNvGrpSpPr/>
          <p:nvPr/>
        </p:nvGrpSpPr>
        <p:grpSpPr>
          <a:xfrm rot="0">
            <a:off x="775869" y="8810661"/>
            <a:ext cx="2780337" cy="823814"/>
            <a:chOff x="0" y="0"/>
            <a:chExt cx="1371583" cy="406400"/>
          </a:xfrm>
        </p:grpSpPr>
        <p:sp>
          <p:nvSpPr>
            <p:cNvPr name="Freeform 9" id="9"/>
            <p:cNvSpPr/>
            <p:nvPr/>
          </p:nvSpPr>
          <p:spPr>
            <a:xfrm flipH="false" flipV="false" rot="0">
              <a:off x="0" y="0"/>
              <a:ext cx="1371583" cy="406400"/>
            </a:xfrm>
            <a:custGeom>
              <a:avLst/>
              <a:gdLst/>
              <a:ahLst/>
              <a:cxnLst/>
              <a:rect r="r" b="b" t="t" l="l"/>
              <a:pathLst>
                <a:path h="406400" w="1371583">
                  <a:moveTo>
                    <a:pt x="1168383" y="0"/>
                  </a:moveTo>
                  <a:cubicBezTo>
                    <a:pt x="1280607" y="0"/>
                    <a:pt x="1371583" y="90976"/>
                    <a:pt x="1371583" y="203200"/>
                  </a:cubicBezTo>
                  <a:cubicBezTo>
                    <a:pt x="1371583" y="315424"/>
                    <a:pt x="1280607" y="406400"/>
                    <a:pt x="1168383" y="406400"/>
                  </a:cubicBezTo>
                  <a:lnTo>
                    <a:pt x="203200" y="406400"/>
                  </a:lnTo>
                  <a:cubicBezTo>
                    <a:pt x="90976" y="406400"/>
                    <a:pt x="0" y="315424"/>
                    <a:pt x="0" y="203200"/>
                  </a:cubicBezTo>
                  <a:cubicBezTo>
                    <a:pt x="0" y="90976"/>
                    <a:pt x="90976" y="0"/>
                    <a:pt x="203200" y="0"/>
                  </a:cubicBezTo>
                  <a:close/>
                </a:path>
              </a:pathLst>
            </a:custGeom>
            <a:solidFill>
              <a:srgbClr val="365679"/>
            </a:solidFill>
          </p:spPr>
        </p:sp>
        <p:sp>
          <p:nvSpPr>
            <p:cNvPr name="TextBox 10" id="10"/>
            <p:cNvSpPr txBox="true"/>
            <p:nvPr/>
          </p:nvSpPr>
          <p:spPr>
            <a:xfrm>
              <a:off x="0" y="-66675"/>
              <a:ext cx="1371583" cy="473075"/>
            </a:xfrm>
            <a:prstGeom prst="rect">
              <a:avLst/>
            </a:prstGeom>
          </p:spPr>
          <p:txBody>
            <a:bodyPr anchor="ctr" rtlCol="false" tIns="50800" lIns="50800" bIns="50800" rIns="50800"/>
            <a:lstStyle/>
            <a:p>
              <a:pPr algn="ctr">
                <a:lnSpc>
                  <a:spcPts val="3319"/>
                </a:lnSpc>
              </a:pPr>
            </a:p>
          </p:txBody>
        </p:sp>
      </p:grpSp>
      <p:grpSp>
        <p:nvGrpSpPr>
          <p:cNvPr name="Group 11" id="11"/>
          <p:cNvGrpSpPr/>
          <p:nvPr/>
        </p:nvGrpSpPr>
        <p:grpSpPr>
          <a:xfrm rot="0">
            <a:off x="12375054" y="9448108"/>
            <a:ext cx="6580569" cy="838892"/>
            <a:chOff x="0" y="0"/>
            <a:chExt cx="3770039" cy="480605"/>
          </a:xfrm>
        </p:grpSpPr>
        <p:sp>
          <p:nvSpPr>
            <p:cNvPr name="Freeform 12" id="12"/>
            <p:cNvSpPr/>
            <p:nvPr/>
          </p:nvSpPr>
          <p:spPr>
            <a:xfrm flipH="false" flipV="false" rot="0">
              <a:off x="0" y="0"/>
              <a:ext cx="3770038" cy="480605"/>
            </a:xfrm>
            <a:custGeom>
              <a:avLst/>
              <a:gdLst/>
              <a:ahLst/>
              <a:cxnLst/>
              <a:rect r="r" b="b" t="t" l="l"/>
              <a:pathLst>
                <a:path h="480605" w="3770038">
                  <a:moveTo>
                    <a:pt x="203200" y="0"/>
                  </a:moveTo>
                  <a:lnTo>
                    <a:pt x="3770038" y="0"/>
                  </a:lnTo>
                  <a:lnTo>
                    <a:pt x="3566838" y="480605"/>
                  </a:lnTo>
                  <a:lnTo>
                    <a:pt x="0" y="480605"/>
                  </a:lnTo>
                  <a:lnTo>
                    <a:pt x="203200" y="0"/>
                  </a:lnTo>
                  <a:close/>
                </a:path>
              </a:pathLst>
            </a:custGeom>
            <a:solidFill>
              <a:srgbClr val="1C3F60"/>
            </a:solidFill>
          </p:spPr>
        </p:sp>
        <p:sp>
          <p:nvSpPr>
            <p:cNvPr name="TextBox 13" id="13"/>
            <p:cNvSpPr txBox="true"/>
            <p:nvPr/>
          </p:nvSpPr>
          <p:spPr>
            <a:xfrm>
              <a:off x="101600" y="-66675"/>
              <a:ext cx="3566839" cy="547280"/>
            </a:xfrm>
            <a:prstGeom prst="rect">
              <a:avLst/>
            </a:prstGeom>
          </p:spPr>
          <p:txBody>
            <a:bodyPr anchor="ctr" rtlCol="false" tIns="50800" lIns="50800" bIns="50800" rIns="50800"/>
            <a:lstStyle/>
            <a:p>
              <a:pPr algn="ctr">
                <a:lnSpc>
                  <a:spcPts val="3319"/>
                </a:lnSpc>
              </a:pPr>
            </a:p>
          </p:txBody>
        </p:sp>
      </p:grpSp>
      <p:sp>
        <p:nvSpPr>
          <p:cNvPr name="TextBox 14" id="14"/>
          <p:cNvSpPr txBox="true"/>
          <p:nvPr/>
        </p:nvSpPr>
        <p:spPr>
          <a:xfrm rot="0">
            <a:off x="12678900" y="9574466"/>
            <a:ext cx="5384212" cy="480413"/>
          </a:xfrm>
          <a:prstGeom prst="rect">
            <a:avLst/>
          </a:prstGeom>
        </p:spPr>
        <p:txBody>
          <a:bodyPr anchor="t" rtlCol="false" tIns="0" lIns="0" bIns="0" rIns="0">
            <a:spAutoFit/>
          </a:bodyPr>
          <a:lstStyle/>
          <a:p>
            <a:pPr algn="r">
              <a:lnSpc>
                <a:spcPts val="3865"/>
              </a:lnSpc>
            </a:pPr>
            <a:r>
              <a:rPr lang="en-US" sz="2760" u="sng">
                <a:solidFill>
                  <a:srgbClr val="FFFFFF"/>
                </a:solidFill>
                <a:latin typeface="Helios Extended"/>
                <a:ea typeface="Helios Extended"/>
                <a:cs typeface="Helios Extended"/>
                <a:sym typeface="Helios Extended"/>
                <a:hlinkClick r:id="rId3" tooltip="https://ibm.com/docs/en/SS4PJT_6.0.0/cd_overview_PDF/cd_60_overview_pdf.pdf"/>
              </a:rPr>
              <a:t>IBM Sterling Documentation</a:t>
            </a:r>
          </a:p>
        </p:txBody>
      </p:sp>
      <p:sp>
        <p:nvSpPr>
          <p:cNvPr name="TextBox 15" id="15"/>
          <p:cNvSpPr txBox="true"/>
          <p:nvPr/>
        </p:nvSpPr>
        <p:spPr>
          <a:xfrm rot="0">
            <a:off x="1028700" y="2215197"/>
            <a:ext cx="6072828" cy="1169160"/>
          </a:xfrm>
          <a:prstGeom prst="rect">
            <a:avLst/>
          </a:prstGeom>
        </p:spPr>
        <p:txBody>
          <a:bodyPr anchor="t" rtlCol="false" tIns="0" lIns="0" bIns="0" rIns="0">
            <a:spAutoFit/>
          </a:bodyPr>
          <a:lstStyle/>
          <a:p>
            <a:pPr algn="l">
              <a:lnSpc>
                <a:spcPts val="9470"/>
              </a:lnSpc>
            </a:pPr>
            <a:r>
              <a:rPr lang="en-US" sz="7284">
                <a:solidFill>
                  <a:srgbClr val="0B1320"/>
                </a:solidFill>
                <a:latin typeface="League Spartan"/>
                <a:ea typeface="League Spartan"/>
                <a:cs typeface="League Spartan"/>
                <a:sym typeface="League Spartan"/>
              </a:rPr>
              <a:t>Introduction</a:t>
            </a:r>
          </a:p>
        </p:txBody>
      </p:sp>
      <p:sp>
        <p:nvSpPr>
          <p:cNvPr name="TextBox 16" id="16"/>
          <p:cNvSpPr txBox="true"/>
          <p:nvPr/>
        </p:nvSpPr>
        <p:spPr>
          <a:xfrm rot="0">
            <a:off x="1028700" y="5227234"/>
            <a:ext cx="7499927" cy="3319065"/>
          </a:xfrm>
          <a:prstGeom prst="rect">
            <a:avLst/>
          </a:prstGeom>
        </p:spPr>
        <p:txBody>
          <a:bodyPr anchor="t" rtlCol="false" tIns="0" lIns="0" bIns="0" rIns="0">
            <a:spAutoFit/>
          </a:bodyPr>
          <a:lstStyle/>
          <a:p>
            <a:pPr algn="just">
              <a:lnSpc>
                <a:spcPts val="3762"/>
              </a:lnSpc>
            </a:pPr>
            <a:r>
              <a:rPr lang="en-US" sz="2351">
                <a:solidFill>
                  <a:srgbClr val="0B1320"/>
                </a:solidFill>
                <a:latin typeface="Helios Extended"/>
                <a:ea typeface="Helios Extended"/>
                <a:cs typeface="Helios Extended"/>
                <a:sym typeface="Helios Extended"/>
              </a:rPr>
              <a:t>Sterling Connect:Direct is a robust, scalable file transfer solution designed for high-volume, secure, and reliable data exchange between systems. It is commonly used in industries such as banking, retail, and logistics, where large volumes of critical business data need to be transferred securely and efficiently.</a:t>
            </a:r>
          </a:p>
        </p:txBody>
      </p:sp>
      <p:sp>
        <p:nvSpPr>
          <p:cNvPr name="TextBox 17" id="17"/>
          <p:cNvSpPr txBox="true"/>
          <p:nvPr/>
        </p:nvSpPr>
        <p:spPr>
          <a:xfrm rot="0">
            <a:off x="906599" y="8976458"/>
            <a:ext cx="2518877" cy="441325"/>
          </a:xfrm>
          <a:prstGeom prst="rect">
            <a:avLst/>
          </a:prstGeom>
        </p:spPr>
        <p:txBody>
          <a:bodyPr anchor="t" rtlCol="false" tIns="0" lIns="0" bIns="0" rIns="0">
            <a:spAutoFit/>
          </a:bodyPr>
          <a:lstStyle/>
          <a:p>
            <a:pPr algn="ctr">
              <a:lnSpc>
                <a:spcPts val="3499"/>
              </a:lnSpc>
            </a:pPr>
            <a:r>
              <a:rPr lang="en-US" b="true" sz="2499">
                <a:solidFill>
                  <a:srgbClr val="FFFFFF"/>
                </a:solidFill>
                <a:latin typeface="Helios Extended Bold"/>
                <a:ea typeface="Helios Extended Bold"/>
                <a:cs typeface="Helios Extended Bold"/>
                <a:sym typeface="Helios Extended Bold"/>
              </a:rPr>
              <a:t>CONTINUE</a:t>
            </a:r>
          </a:p>
        </p:txBody>
      </p:sp>
      <p:sp>
        <p:nvSpPr>
          <p:cNvPr name="Freeform 18" id="18"/>
          <p:cNvSpPr/>
          <p:nvPr/>
        </p:nvSpPr>
        <p:spPr>
          <a:xfrm flipH="false" flipV="false" rot="0">
            <a:off x="359142" y="145340"/>
            <a:ext cx="4365771" cy="1260232"/>
          </a:xfrm>
          <a:custGeom>
            <a:avLst/>
            <a:gdLst/>
            <a:ahLst/>
            <a:cxnLst/>
            <a:rect r="r" b="b" t="t" l="l"/>
            <a:pathLst>
              <a:path h="1260232" w="4365771">
                <a:moveTo>
                  <a:pt x="0" y="0"/>
                </a:moveTo>
                <a:lnTo>
                  <a:pt x="4365771" y="0"/>
                </a:lnTo>
                <a:lnTo>
                  <a:pt x="4365771" y="1260232"/>
                </a:lnTo>
                <a:lnTo>
                  <a:pt x="0" y="1260232"/>
                </a:lnTo>
                <a:lnTo>
                  <a:pt x="0" y="0"/>
                </a:lnTo>
                <a:close/>
              </a:path>
            </a:pathLst>
          </a:custGeom>
          <a:blipFill>
            <a:blip r:embed="rId4"/>
            <a:stretch>
              <a:fillRect l="0" t="-6198" r="0" b="-1505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63535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81354" y="1028700"/>
            <a:ext cx="4282420" cy="8229600"/>
          </a:xfrm>
          <a:custGeom>
            <a:avLst/>
            <a:gdLst/>
            <a:ahLst/>
            <a:cxnLst/>
            <a:rect r="r" b="b" t="t" l="l"/>
            <a:pathLst>
              <a:path h="8229600" w="4282420">
                <a:moveTo>
                  <a:pt x="0" y="0"/>
                </a:moveTo>
                <a:lnTo>
                  <a:pt x="4282420" y="0"/>
                </a:lnTo>
                <a:lnTo>
                  <a:pt x="4282420" y="8229600"/>
                </a:lnTo>
                <a:lnTo>
                  <a:pt x="0" y="8229600"/>
                </a:lnTo>
                <a:lnTo>
                  <a:pt x="0" y="0"/>
                </a:lnTo>
                <a:close/>
              </a:path>
            </a:pathLst>
          </a:custGeom>
          <a:blipFill>
            <a:blip r:embed="rId4"/>
            <a:stretch>
              <a:fillRect l="0" t="0" r="0" b="0"/>
            </a:stretch>
          </a:blipFill>
        </p:spPr>
      </p:sp>
      <p:sp>
        <p:nvSpPr>
          <p:cNvPr name="Freeform 4" id="4"/>
          <p:cNvSpPr/>
          <p:nvPr/>
        </p:nvSpPr>
        <p:spPr>
          <a:xfrm flipH="true" flipV="false" rot="0">
            <a:off x="0" y="1028700"/>
            <a:ext cx="4282420" cy="8229600"/>
          </a:xfrm>
          <a:custGeom>
            <a:avLst/>
            <a:gdLst/>
            <a:ahLst/>
            <a:cxnLst/>
            <a:rect r="r" b="b" t="t" l="l"/>
            <a:pathLst>
              <a:path h="8229600" w="4282420">
                <a:moveTo>
                  <a:pt x="4282420" y="0"/>
                </a:moveTo>
                <a:lnTo>
                  <a:pt x="0" y="0"/>
                </a:lnTo>
                <a:lnTo>
                  <a:pt x="0" y="8229600"/>
                </a:lnTo>
                <a:lnTo>
                  <a:pt x="4282420" y="8229600"/>
                </a:lnTo>
                <a:lnTo>
                  <a:pt x="4282420" y="0"/>
                </a:lnTo>
                <a:close/>
              </a:path>
            </a:pathLst>
          </a:custGeom>
          <a:blipFill>
            <a:blip r:embed="rId4"/>
            <a:stretch>
              <a:fillRect l="0" t="0" r="0" b="0"/>
            </a:stretch>
          </a:blipFill>
        </p:spPr>
      </p:sp>
      <p:sp>
        <p:nvSpPr>
          <p:cNvPr name="TextBox 5" id="5"/>
          <p:cNvSpPr txBox="true"/>
          <p:nvPr/>
        </p:nvSpPr>
        <p:spPr>
          <a:xfrm rot="0">
            <a:off x="2356792" y="4861242"/>
            <a:ext cx="13574416" cy="1574922"/>
          </a:xfrm>
          <a:prstGeom prst="rect">
            <a:avLst/>
          </a:prstGeom>
        </p:spPr>
        <p:txBody>
          <a:bodyPr anchor="t" rtlCol="false" tIns="0" lIns="0" bIns="0" rIns="0">
            <a:spAutoFit/>
          </a:bodyPr>
          <a:lstStyle/>
          <a:p>
            <a:pPr algn="ctr">
              <a:lnSpc>
                <a:spcPts val="12049"/>
              </a:lnSpc>
            </a:pPr>
            <a:r>
              <a:rPr lang="en-US" sz="11367" spc="1136">
                <a:solidFill>
                  <a:srgbClr val="FFFFFF"/>
                </a:solidFill>
                <a:latin typeface="League Spartan"/>
                <a:ea typeface="League Spartan"/>
                <a:cs typeface="League Spartan"/>
                <a:sym typeface="League Spartan"/>
              </a:rPr>
              <a:t>OVER-VIEW</a:t>
            </a:r>
          </a:p>
        </p:txBody>
      </p:sp>
      <p:sp>
        <p:nvSpPr>
          <p:cNvPr name="Freeform 6" id="6"/>
          <p:cNvSpPr/>
          <p:nvPr/>
        </p:nvSpPr>
        <p:spPr>
          <a:xfrm flipH="false" flipV="false" rot="0">
            <a:off x="12467517" y="6745731"/>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1624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3965325"/>
            <a:ext cx="1494277" cy="0"/>
          </a:xfrm>
          <a:prstGeom prst="line">
            <a:avLst/>
          </a:prstGeom>
          <a:ln cap="flat" w="114300">
            <a:solidFill>
              <a:srgbClr val="0B1320"/>
            </a:solidFill>
            <a:prstDash val="solid"/>
            <a:headEnd type="none" len="sm" w="sm"/>
            <a:tailEnd type="none" len="sm" w="sm"/>
          </a:ln>
        </p:spPr>
      </p:sp>
      <p:grpSp>
        <p:nvGrpSpPr>
          <p:cNvPr name="Group 3" id="3"/>
          <p:cNvGrpSpPr/>
          <p:nvPr/>
        </p:nvGrpSpPr>
        <p:grpSpPr>
          <a:xfrm rot="0">
            <a:off x="6206533" y="0"/>
            <a:ext cx="17171795" cy="10287000"/>
            <a:chOff x="0" y="0"/>
            <a:chExt cx="802260" cy="480605"/>
          </a:xfrm>
        </p:grpSpPr>
        <p:sp>
          <p:nvSpPr>
            <p:cNvPr name="Freeform 4" id="4"/>
            <p:cNvSpPr/>
            <p:nvPr/>
          </p:nvSpPr>
          <p:spPr>
            <a:xfrm flipH="false" flipV="false" rot="0">
              <a:off x="0" y="0"/>
              <a:ext cx="802260" cy="480605"/>
            </a:xfrm>
            <a:custGeom>
              <a:avLst/>
              <a:gdLst/>
              <a:ahLst/>
              <a:cxnLst/>
              <a:rect r="r" b="b" t="t" l="l"/>
              <a:pathLst>
                <a:path h="480605" w="802260">
                  <a:moveTo>
                    <a:pt x="203200" y="0"/>
                  </a:moveTo>
                  <a:lnTo>
                    <a:pt x="802260" y="0"/>
                  </a:lnTo>
                  <a:lnTo>
                    <a:pt x="599060" y="480605"/>
                  </a:lnTo>
                  <a:lnTo>
                    <a:pt x="0" y="480605"/>
                  </a:lnTo>
                  <a:lnTo>
                    <a:pt x="203200" y="0"/>
                  </a:lnTo>
                  <a:close/>
                </a:path>
              </a:pathLst>
            </a:custGeom>
            <a:solidFill>
              <a:srgbClr val="0B1320"/>
            </a:solidFill>
          </p:spPr>
        </p:sp>
        <p:sp>
          <p:nvSpPr>
            <p:cNvPr name="TextBox 5" id="5"/>
            <p:cNvSpPr txBox="true"/>
            <p:nvPr/>
          </p:nvSpPr>
          <p:spPr>
            <a:xfrm>
              <a:off x="101600" y="-66675"/>
              <a:ext cx="599060" cy="547280"/>
            </a:xfrm>
            <a:prstGeom prst="rect">
              <a:avLst/>
            </a:prstGeom>
          </p:spPr>
          <p:txBody>
            <a:bodyPr anchor="ctr" rtlCol="false" tIns="50800" lIns="50800" bIns="50800" rIns="50800"/>
            <a:lstStyle/>
            <a:p>
              <a:pPr algn="ctr">
                <a:lnSpc>
                  <a:spcPts val="3319"/>
                </a:lnSpc>
              </a:pPr>
            </a:p>
          </p:txBody>
        </p:sp>
      </p:grpSp>
      <p:grpSp>
        <p:nvGrpSpPr>
          <p:cNvPr name="Group 6" id="6"/>
          <p:cNvGrpSpPr/>
          <p:nvPr/>
        </p:nvGrpSpPr>
        <p:grpSpPr>
          <a:xfrm rot="0">
            <a:off x="12375054" y="9448108"/>
            <a:ext cx="6580569" cy="838892"/>
            <a:chOff x="0" y="0"/>
            <a:chExt cx="3770039" cy="480605"/>
          </a:xfrm>
        </p:grpSpPr>
        <p:sp>
          <p:nvSpPr>
            <p:cNvPr name="Freeform 7" id="7"/>
            <p:cNvSpPr/>
            <p:nvPr/>
          </p:nvSpPr>
          <p:spPr>
            <a:xfrm flipH="false" flipV="false" rot="0">
              <a:off x="0" y="0"/>
              <a:ext cx="3770038" cy="480605"/>
            </a:xfrm>
            <a:custGeom>
              <a:avLst/>
              <a:gdLst/>
              <a:ahLst/>
              <a:cxnLst/>
              <a:rect r="r" b="b" t="t" l="l"/>
              <a:pathLst>
                <a:path h="480605" w="3770038">
                  <a:moveTo>
                    <a:pt x="203200" y="0"/>
                  </a:moveTo>
                  <a:lnTo>
                    <a:pt x="3770038" y="0"/>
                  </a:lnTo>
                  <a:lnTo>
                    <a:pt x="3566838" y="480605"/>
                  </a:lnTo>
                  <a:lnTo>
                    <a:pt x="0" y="480605"/>
                  </a:lnTo>
                  <a:lnTo>
                    <a:pt x="203200" y="0"/>
                  </a:lnTo>
                  <a:close/>
                </a:path>
              </a:pathLst>
            </a:custGeom>
            <a:solidFill>
              <a:srgbClr val="1C3F60"/>
            </a:solidFill>
          </p:spPr>
        </p:sp>
        <p:sp>
          <p:nvSpPr>
            <p:cNvPr name="TextBox 8" id="8"/>
            <p:cNvSpPr txBox="true"/>
            <p:nvPr/>
          </p:nvSpPr>
          <p:spPr>
            <a:xfrm>
              <a:off x="101600" y="-66675"/>
              <a:ext cx="3566839" cy="547280"/>
            </a:xfrm>
            <a:prstGeom prst="rect">
              <a:avLst/>
            </a:prstGeom>
          </p:spPr>
          <p:txBody>
            <a:bodyPr anchor="ctr" rtlCol="false" tIns="50800" lIns="50800" bIns="50800" rIns="50800"/>
            <a:lstStyle/>
            <a:p>
              <a:pPr algn="ctr">
                <a:lnSpc>
                  <a:spcPts val="3319"/>
                </a:lnSpc>
              </a:pPr>
            </a:p>
          </p:txBody>
        </p:sp>
      </p:grpSp>
      <p:grpSp>
        <p:nvGrpSpPr>
          <p:cNvPr name="Group 9" id="9"/>
          <p:cNvGrpSpPr/>
          <p:nvPr/>
        </p:nvGrpSpPr>
        <p:grpSpPr>
          <a:xfrm rot="0">
            <a:off x="8570" y="4183050"/>
            <a:ext cx="9371303" cy="6103950"/>
            <a:chOff x="0" y="0"/>
            <a:chExt cx="2468162" cy="1607625"/>
          </a:xfrm>
        </p:grpSpPr>
        <p:sp>
          <p:nvSpPr>
            <p:cNvPr name="Freeform 10" id="10"/>
            <p:cNvSpPr/>
            <p:nvPr/>
          </p:nvSpPr>
          <p:spPr>
            <a:xfrm flipH="false" flipV="false" rot="0">
              <a:off x="0" y="0"/>
              <a:ext cx="2468162" cy="1607625"/>
            </a:xfrm>
            <a:custGeom>
              <a:avLst/>
              <a:gdLst/>
              <a:ahLst/>
              <a:cxnLst/>
              <a:rect r="r" b="b" t="t" l="l"/>
              <a:pathLst>
                <a:path h="1607625" w="2468162">
                  <a:moveTo>
                    <a:pt x="0" y="0"/>
                  </a:moveTo>
                  <a:lnTo>
                    <a:pt x="2468162" y="0"/>
                  </a:lnTo>
                  <a:lnTo>
                    <a:pt x="2468162" y="1607625"/>
                  </a:lnTo>
                  <a:lnTo>
                    <a:pt x="0" y="1607625"/>
                  </a:lnTo>
                  <a:close/>
                </a:path>
              </a:pathLst>
            </a:custGeom>
            <a:solidFill>
              <a:srgbClr val="0B1320"/>
            </a:solidFill>
          </p:spPr>
        </p:sp>
        <p:sp>
          <p:nvSpPr>
            <p:cNvPr name="TextBox 11" id="11"/>
            <p:cNvSpPr txBox="true"/>
            <p:nvPr/>
          </p:nvSpPr>
          <p:spPr>
            <a:xfrm>
              <a:off x="0" y="-66675"/>
              <a:ext cx="2468162" cy="1674300"/>
            </a:xfrm>
            <a:prstGeom prst="rect">
              <a:avLst/>
            </a:prstGeom>
          </p:spPr>
          <p:txBody>
            <a:bodyPr anchor="ctr" rtlCol="false" tIns="50800" lIns="50800" bIns="50800" rIns="50800"/>
            <a:lstStyle/>
            <a:p>
              <a:pPr algn="ctr">
                <a:lnSpc>
                  <a:spcPts val="3319"/>
                </a:lnSpc>
              </a:pPr>
            </a:p>
          </p:txBody>
        </p:sp>
      </p:grpSp>
      <p:sp>
        <p:nvSpPr>
          <p:cNvPr name="TextBox 12" id="12"/>
          <p:cNvSpPr txBox="true"/>
          <p:nvPr/>
        </p:nvSpPr>
        <p:spPr>
          <a:xfrm rot="0">
            <a:off x="1028700" y="2215197"/>
            <a:ext cx="7163160" cy="1169160"/>
          </a:xfrm>
          <a:prstGeom prst="rect">
            <a:avLst/>
          </a:prstGeom>
        </p:spPr>
        <p:txBody>
          <a:bodyPr anchor="t" rtlCol="false" tIns="0" lIns="0" bIns="0" rIns="0">
            <a:spAutoFit/>
          </a:bodyPr>
          <a:lstStyle/>
          <a:p>
            <a:pPr algn="l">
              <a:lnSpc>
                <a:spcPts val="9470"/>
              </a:lnSpc>
            </a:pPr>
            <a:r>
              <a:rPr lang="en-US" sz="7284">
                <a:solidFill>
                  <a:srgbClr val="0B1320"/>
                </a:solidFill>
                <a:latin typeface="League Spartan"/>
                <a:ea typeface="League Spartan"/>
                <a:cs typeface="League Spartan"/>
                <a:sym typeface="League Spartan"/>
              </a:rPr>
              <a:t>Over-View</a:t>
            </a:r>
          </a:p>
        </p:txBody>
      </p:sp>
      <p:sp>
        <p:nvSpPr>
          <p:cNvPr name="TextBox 13" id="13"/>
          <p:cNvSpPr txBox="true"/>
          <p:nvPr/>
        </p:nvSpPr>
        <p:spPr>
          <a:xfrm rot="0">
            <a:off x="966038" y="4346325"/>
            <a:ext cx="7532567" cy="4747295"/>
          </a:xfrm>
          <a:prstGeom prst="rect">
            <a:avLst/>
          </a:prstGeom>
        </p:spPr>
        <p:txBody>
          <a:bodyPr anchor="t" rtlCol="false" tIns="0" lIns="0" bIns="0" rIns="0">
            <a:spAutoFit/>
          </a:bodyPr>
          <a:lstStyle/>
          <a:p>
            <a:pPr algn="just">
              <a:lnSpc>
                <a:spcPts val="3778"/>
              </a:lnSpc>
            </a:pPr>
            <a:r>
              <a:rPr lang="en-US" sz="2361">
                <a:solidFill>
                  <a:srgbClr val="FFFFFF"/>
                </a:solidFill>
                <a:latin typeface="Helios Extended"/>
                <a:ea typeface="Helios Extended"/>
                <a:cs typeface="Helios Extended"/>
                <a:sym typeface="Helios Extended"/>
              </a:rPr>
              <a:t>IBM Sterling Connect:Direct is the leading enterprise-grade file transfer solution designed for secure, reliable, and high-volume data exchange across diverse systems. It enables businesses to streamline their file transfer processes, improve operational efficiency, and maintain compliance with regulatory standards, making it the ideal choice for organizations that rely on the timely and secure exchange of critical business data.</a:t>
            </a:r>
          </a:p>
        </p:txBody>
      </p:sp>
      <p:sp>
        <p:nvSpPr>
          <p:cNvPr name="TextBox 14" id="14"/>
          <p:cNvSpPr txBox="true"/>
          <p:nvPr/>
        </p:nvSpPr>
        <p:spPr>
          <a:xfrm rot="0">
            <a:off x="11191365" y="625852"/>
            <a:ext cx="5611255" cy="729496"/>
          </a:xfrm>
          <a:prstGeom prst="rect">
            <a:avLst/>
          </a:prstGeom>
        </p:spPr>
        <p:txBody>
          <a:bodyPr anchor="t" rtlCol="false" tIns="0" lIns="0" bIns="0" rIns="0">
            <a:spAutoFit/>
          </a:bodyPr>
          <a:lstStyle/>
          <a:p>
            <a:pPr algn="ctr">
              <a:lnSpc>
                <a:spcPts val="5661"/>
              </a:lnSpc>
            </a:pPr>
            <a:r>
              <a:rPr lang="en-US" sz="4354">
                <a:solidFill>
                  <a:srgbClr val="FFFFFF"/>
                </a:solidFill>
                <a:latin typeface="Helios Extended"/>
                <a:ea typeface="Helios Extended"/>
                <a:cs typeface="Helios Extended"/>
                <a:sym typeface="Helios Extended"/>
              </a:rPr>
              <a:t>Market Share</a:t>
            </a:r>
          </a:p>
        </p:txBody>
      </p:sp>
      <p:sp>
        <p:nvSpPr>
          <p:cNvPr name="AutoShape 15" id="15"/>
          <p:cNvSpPr/>
          <p:nvPr/>
        </p:nvSpPr>
        <p:spPr>
          <a:xfrm>
            <a:off x="7004328" y="9463538"/>
            <a:ext cx="1494277" cy="0"/>
          </a:xfrm>
          <a:prstGeom prst="line">
            <a:avLst/>
          </a:prstGeom>
          <a:ln cap="flat" w="114300">
            <a:solidFill>
              <a:srgbClr val="FFFFFF"/>
            </a:solidFill>
            <a:prstDash val="solid"/>
            <a:headEnd type="none" len="sm" w="sm"/>
            <a:tailEnd type="none" len="sm" w="sm"/>
          </a:ln>
        </p:spPr>
      </p:sp>
      <p:grpSp>
        <p:nvGrpSpPr>
          <p:cNvPr name="Group 16" id="16"/>
          <p:cNvGrpSpPr/>
          <p:nvPr/>
        </p:nvGrpSpPr>
        <p:grpSpPr>
          <a:xfrm rot="0">
            <a:off x="807473" y="9231065"/>
            <a:ext cx="2780337" cy="823814"/>
            <a:chOff x="0" y="0"/>
            <a:chExt cx="1371583" cy="406400"/>
          </a:xfrm>
        </p:grpSpPr>
        <p:sp>
          <p:nvSpPr>
            <p:cNvPr name="Freeform 17" id="17"/>
            <p:cNvSpPr/>
            <p:nvPr/>
          </p:nvSpPr>
          <p:spPr>
            <a:xfrm flipH="false" flipV="false" rot="0">
              <a:off x="0" y="0"/>
              <a:ext cx="1371583" cy="406400"/>
            </a:xfrm>
            <a:custGeom>
              <a:avLst/>
              <a:gdLst/>
              <a:ahLst/>
              <a:cxnLst/>
              <a:rect r="r" b="b" t="t" l="l"/>
              <a:pathLst>
                <a:path h="406400" w="1371583">
                  <a:moveTo>
                    <a:pt x="1168383" y="0"/>
                  </a:moveTo>
                  <a:cubicBezTo>
                    <a:pt x="1280607" y="0"/>
                    <a:pt x="1371583" y="90976"/>
                    <a:pt x="1371583" y="203200"/>
                  </a:cubicBezTo>
                  <a:cubicBezTo>
                    <a:pt x="1371583" y="315424"/>
                    <a:pt x="1280607" y="406400"/>
                    <a:pt x="1168383" y="406400"/>
                  </a:cubicBezTo>
                  <a:lnTo>
                    <a:pt x="203200" y="406400"/>
                  </a:lnTo>
                  <a:cubicBezTo>
                    <a:pt x="90976" y="406400"/>
                    <a:pt x="0" y="315424"/>
                    <a:pt x="0" y="203200"/>
                  </a:cubicBezTo>
                  <a:cubicBezTo>
                    <a:pt x="0" y="90976"/>
                    <a:pt x="90976" y="0"/>
                    <a:pt x="203200" y="0"/>
                  </a:cubicBezTo>
                  <a:close/>
                </a:path>
              </a:pathLst>
            </a:custGeom>
            <a:solidFill>
              <a:srgbClr val="365679"/>
            </a:solidFill>
          </p:spPr>
        </p:sp>
        <p:sp>
          <p:nvSpPr>
            <p:cNvPr name="TextBox 18" id="18"/>
            <p:cNvSpPr txBox="true"/>
            <p:nvPr/>
          </p:nvSpPr>
          <p:spPr>
            <a:xfrm>
              <a:off x="0" y="-66675"/>
              <a:ext cx="1371583" cy="473075"/>
            </a:xfrm>
            <a:prstGeom prst="rect">
              <a:avLst/>
            </a:prstGeom>
          </p:spPr>
          <p:txBody>
            <a:bodyPr anchor="ctr" rtlCol="false" tIns="50800" lIns="50800" bIns="50800" rIns="50800"/>
            <a:lstStyle/>
            <a:p>
              <a:pPr algn="ctr">
                <a:lnSpc>
                  <a:spcPts val="3319"/>
                </a:lnSpc>
              </a:pPr>
            </a:p>
          </p:txBody>
        </p:sp>
      </p:grpSp>
      <p:sp>
        <p:nvSpPr>
          <p:cNvPr name="TextBox 19" id="19"/>
          <p:cNvSpPr txBox="true"/>
          <p:nvPr/>
        </p:nvSpPr>
        <p:spPr>
          <a:xfrm rot="0">
            <a:off x="938203" y="9396863"/>
            <a:ext cx="2518877" cy="441325"/>
          </a:xfrm>
          <a:prstGeom prst="rect">
            <a:avLst/>
          </a:prstGeom>
        </p:spPr>
        <p:txBody>
          <a:bodyPr anchor="t" rtlCol="false" tIns="0" lIns="0" bIns="0" rIns="0">
            <a:spAutoFit/>
          </a:bodyPr>
          <a:lstStyle/>
          <a:p>
            <a:pPr algn="ctr">
              <a:lnSpc>
                <a:spcPts val="3499"/>
              </a:lnSpc>
            </a:pPr>
            <a:r>
              <a:rPr lang="en-US" b="true" sz="2499">
                <a:solidFill>
                  <a:srgbClr val="FFFFFF"/>
                </a:solidFill>
                <a:latin typeface="Helios Extended Bold"/>
                <a:ea typeface="Helios Extended Bold"/>
                <a:cs typeface="Helios Extended Bold"/>
                <a:sym typeface="Helios Extended Bold"/>
              </a:rPr>
              <a:t>CONTINUE</a:t>
            </a:r>
          </a:p>
        </p:txBody>
      </p:sp>
      <p:sp>
        <p:nvSpPr>
          <p:cNvPr name="Freeform 20" id="20"/>
          <p:cNvSpPr/>
          <p:nvPr/>
        </p:nvSpPr>
        <p:spPr>
          <a:xfrm flipH="false" flipV="false" rot="0">
            <a:off x="359142" y="145340"/>
            <a:ext cx="4365771" cy="1260232"/>
          </a:xfrm>
          <a:custGeom>
            <a:avLst/>
            <a:gdLst/>
            <a:ahLst/>
            <a:cxnLst/>
            <a:rect r="r" b="b" t="t" l="l"/>
            <a:pathLst>
              <a:path h="1260232" w="4365771">
                <a:moveTo>
                  <a:pt x="0" y="0"/>
                </a:moveTo>
                <a:lnTo>
                  <a:pt x="4365771" y="0"/>
                </a:lnTo>
                <a:lnTo>
                  <a:pt x="4365771" y="1260232"/>
                </a:lnTo>
                <a:lnTo>
                  <a:pt x="0" y="1260232"/>
                </a:lnTo>
                <a:lnTo>
                  <a:pt x="0" y="0"/>
                </a:lnTo>
                <a:close/>
              </a:path>
            </a:pathLst>
          </a:custGeom>
          <a:blipFill>
            <a:blip r:embed="rId2"/>
            <a:stretch>
              <a:fillRect l="0" t="-6198" r="0" b="-15050"/>
            </a:stretch>
          </a:blipFill>
        </p:spPr>
      </p:sp>
      <p:pic>
        <p:nvPicPr>
          <p:cNvPr name="Picture 21" id="21"/>
          <p:cNvPicPr>
            <a:picLocks noChangeAspect="true"/>
          </p:cNvPicPr>
          <p:nvPr/>
        </p:nvPicPr>
        <p:blipFill>
          <a:blip r:embed="rId3"/>
          <a:stretch>
            <a:fillRect/>
          </a:stretch>
        </p:blipFill>
        <p:spPr>
          <a:xfrm rot="0">
            <a:off x="8506915" y="586521"/>
            <a:ext cx="10475491" cy="9113957"/>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63535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81354" y="1028700"/>
            <a:ext cx="4282420" cy="8229600"/>
          </a:xfrm>
          <a:custGeom>
            <a:avLst/>
            <a:gdLst/>
            <a:ahLst/>
            <a:cxnLst/>
            <a:rect r="r" b="b" t="t" l="l"/>
            <a:pathLst>
              <a:path h="8229600" w="4282420">
                <a:moveTo>
                  <a:pt x="0" y="0"/>
                </a:moveTo>
                <a:lnTo>
                  <a:pt x="4282420" y="0"/>
                </a:lnTo>
                <a:lnTo>
                  <a:pt x="4282420" y="8229600"/>
                </a:lnTo>
                <a:lnTo>
                  <a:pt x="0" y="8229600"/>
                </a:lnTo>
                <a:lnTo>
                  <a:pt x="0" y="0"/>
                </a:lnTo>
                <a:close/>
              </a:path>
            </a:pathLst>
          </a:custGeom>
          <a:blipFill>
            <a:blip r:embed="rId4"/>
            <a:stretch>
              <a:fillRect l="0" t="0" r="0" b="0"/>
            </a:stretch>
          </a:blipFill>
        </p:spPr>
      </p:sp>
      <p:sp>
        <p:nvSpPr>
          <p:cNvPr name="Freeform 4" id="4"/>
          <p:cNvSpPr/>
          <p:nvPr/>
        </p:nvSpPr>
        <p:spPr>
          <a:xfrm flipH="true" flipV="false" rot="0">
            <a:off x="0" y="1028700"/>
            <a:ext cx="4282420" cy="8229600"/>
          </a:xfrm>
          <a:custGeom>
            <a:avLst/>
            <a:gdLst/>
            <a:ahLst/>
            <a:cxnLst/>
            <a:rect r="r" b="b" t="t" l="l"/>
            <a:pathLst>
              <a:path h="8229600" w="4282420">
                <a:moveTo>
                  <a:pt x="4282420" y="0"/>
                </a:moveTo>
                <a:lnTo>
                  <a:pt x="0" y="0"/>
                </a:lnTo>
                <a:lnTo>
                  <a:pt x="0" y="8229600"/>
                </a:lnTo>
                <a:lnTo>
                  <a:pt x="4282420" y="8229600"/>
                </a:lnTo>
                <a:lnTo>
                  <a:pt x="4282420" y="0"/>
                </a:lnTo>
                <a:close/>
              </a:path>
            </a:pathLst>
          </a:custGeom>
          <a:blipFill>
            <a:blip r:embed="rId4"/>
            <a:stretch>
              <a:fillRect l="0" t="0" r="0" b="0"/>
            </a:stretch>
          </a:blipFill>
        </p:spPr>
      </p:sp>
      <p:sp>
        <p:nvSpPr>
          <p:cNvPr name="TextBox 5" id="5"/>
          <p:cNvSpPr txBox="true"/>
          <p:nvPr/>
        </p:nvSpPr>
        <p:spPr>
          <a:xfrm rot="0">
            <a:off x="2356792" y="4861242"/>
            <a:ext cx="13574416" cy="1574922"/>
          </a:xfrm>
          <a:prstGeom prst="rect">
            <a:avLst/>
          </a:prstGeom>
        </p:spPr>
        <p:txBody>
          <a:bodyPr anchor="t" rtlCol="false" tIns="0" lIns="0" bIns="0" rIns="0">
            <a:spAutoFit/>
          </a:bodyPr>
          <a:lstStyle/>
          <a:p>
            <a:pPr algn="ctr">
              <a:lnSpc>
                <a:spcPts val="12049"/>
              </a:lnSpc>
            </a:pPr>
            <a:r>
              <a:rPr lang="en-US" sz="11367" spc="1136">
                <a:solidFill>
                  <a:srgbClr val="FFFFFF"/>
                </a:solidFill>
                <a:latin typeface="League Spartan"/>
                <a:ea typeface="League Spartan"/>
                <a:cs typeface="League Spartan"/>
                <a:sym typeface="League Spartan"/>
              </a:rPr>
              <a:t>FEATURES</a:t>
            </a:r>
          </a:p>
        </p:txBody>
      </p:sp>
      <p:sp>
        <p:nvSpPr>
          <p:cNvPr name="Freeform 6" id="6"/>
          <p:cNvSpPr/>
          <p:nvPr/>
        </p:nvSpPr>
        <p:spPr>
          <a:xfrm flipH="false" flipV="false" rot="0">
            <a:off x="12467517" y="6745731"/>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1624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D116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755842" y="-692065"/>
            <a:ext cx="9047707" cy="7540364"/>
            <a:chOff x="0" y="0"/>
            <a:chExt cx="1401727" cy="1168200"/>
          </a:xfrm>
        </p:grpSpPr>
        <p:sp>
          <p:nvSpPr>
            <p:cNvPr name="Freeform 3" id="3"/>
            <p:cNvSpPr/>
            <p:nvPr/>
          </p:nvSpPr>
          <p:spPr>
            <a:xfrm flipH="false" flipV="false" rot="0">
              <a:off x="0" y="0"/>
              <a:ext cx="1401727" cy="1168200"/>
            </a:xfrm>
            <a:custGeom>
              <a:avLst/>
              <a:gdLst/>
              <a:ahLst/>
              <a:cxnLst/>
              <a:rect r="r" b="b" t="t" l="l"/>
              <a:pathLst>
                <a:path h="1168200" w="1401727">
                  <a:moveTo>
                    <a:pt x="85568" y="0"/>
                  </a:moveTo>
                  <a:lnTo>
                    <a:pt x="1316159" y="0"/>
                  </a:lnTo>
                  <a:cubicBezTo>
                    <a:pt x="1363417" y="0"/>
                    <a:pt x="1401727" y="38310"/>
                    <a:pt x="1401727" y="85568"/>
                  </a:cubicBezTo>
                  <a:lnTo>
                    <a:pt x="1401727" y="1082632"/>
                  </a:lnTo>
                  <a:cubicBezTo>
                    <a:pt x="1401727" y="1129890"/>
                    <a:pt x="1363417" y="1168200"/>
                    <a:pt x="1316159" y="1168200"/>
                  </a:cubicBezTo>
                  <a:lnTo>
                    <a:pt x="85568" y="1168200"/>
                  </a:lnTo>
                  <a:cubicBezTo>
                    <a:pt x="62874" y="1168200"/>
                    <a:pt x="41109" y="1159184"/>
                    <a:pt x="25062" y="1143137"/>
                  </a:cubicBezTo>
                  <a:cubicBezTo>
                    <a:pt x="9015" y="1127090"/>
                    <a:pt x="0" y="1105326"/>
                    <a:pt x="0" y="1082632"/>
                  </a:cubicBezTo>
                  <a:lnTo>
                    <a:pt x="0" y="85568"/>
                  </a:lnTo>
                  <a:cubicBezTo>
                    <a:pt x="0" y="38310"/>
                    <a:pt x="38310" y="0"/>
                    <a:pt x="85568" y="0"/>
                  </a:cubicBezTo>
                  <a:close/>
                </a:path>
              </a:pathLst>
            </a:custGeom>
            <a:blipFill>
              <a:blip r:embed="rId2"/>
              <a:stretch>
                <a:fillRect l="-2169" t="0" r="-2169" b="0"/>
              </a:stretch>
            </a:blipFill>
          </p:spPr>
        </p:sp>
      </p:grpSp>
      <p:grpSp>
        <p:nvGrpSpPr>
          <p:cNvPr name="Group 4" id="4"/>
          <p:cNvGrpSpPr/>
          <p:nvPr/>
        </p:nvGrpSpPr>
        <p:grpSpPr>
          <a:xfrm rot="0">
            <a:off x="1000132" y="6288752"/>
            <a:ext cx="16259168" cy="3516137"/>
            <a:chOff x="0" y="0"/>
            <a:chExt cx="4282250" cy="926061"/>
          </a:xfrm>
        </p:grpSpPr>
        <p:sp>
          <p:nvSpPr>
            <p:cNvPr name="Freeform 5" id="5"/>
            <p:cNvSpPr/>
            <p:nvPr/>
          </p:nvSpPr>
          <p:spPr>
            <a:xfrm flipH="false" flipV="false" rot="0">
              <a:off x="0" y="0"/>
              <a:ext cx="4282250" cy="926061"/>
            </a:xfrm>
            <a:custGeom>
              <a:avLst/>
              <a:gdLst/>
              <a:ahLst/>
              <a:cxnLst/>
              <a:rect r="r" b="b" t="t" l="l"/>
              <a:pathLst>
                <a:path h="926061" w="4282250">
                  <a:moveTo>
                    <a:pt x="11904" y="0"/>
                  </a:moveTo>
                  <a:lnTo>
                    <a:pt x="4270346" y="0"/>
                  </a:lnTo>
                  <a:cubicBezTo>
                    <a:pt x="4273503" y="0"/>
                    <a:pt x="4276531" y="1254"/>
                    <a:pt x="4278764" y="3487"/>
                  </a:cubicBezTo>
                  <a:cubicBezTo>
                    <a:pt x="4280996" y="5719"/>
                    <a:pt x="4282250" y="8747"/>
                    <a:pt x="4282250" y="11904"/>
                  </a:cubicBezTo>
                  <a:lnTo>
                    <a:pt x="4282250" y="914157"/>
                  </a:lnTo>
                  <a:cubicBezTo>
                    <a:pt x="4282250" y="917314"/>
                    <a:pt x="4280996" y="920342"/>
                    <a:pt x="4278764" y="922574"/>
                  </a:cubicBezTo>
                  <a:cubicBezTo>
                    <a:pt x="4276531" y="924807"/>
                    <a:pt x="4273503" y="926061"/>
                    <a:pt x="4270346" y="926061"/>
                  </a:cubicBezTo>
                  <a:lnTo>
                    <a:pt x="11904" y="926061"/>
                  </a:lnTo>
                  <a:cubicBezTo>
                    <a:pt x="8747" y="926061"/>
                    <a:pt x="5719" y="924807"/>
                    <a:pt x="3487" y="922574"/>
                  </a:cubicBezTo>
                  <a:cubicBezTo>
                    <a:pt x="1254" y="920342"/>
                    <a:pt x="0" y="917314"/>
                    <a:pt x="0" y="914157"/>
                  </a:cubicBezTo>
                  <a:lnTo>
                    <a:pt x="0" y="11904"/>
                  </a:lnTo>
                  <a:cubicBezTo>
                    <a:pt x="0" y="8747"/>
                    <a:pt x="1254" y="5719"/>
                    <a:pt x="3487" y="3487"/>
                  </a:cubicBezTo>
                  <a:cubicBezTo>
                    <a:pt x="5719" y="1254"/>
                    <a:pt x="8747" y="0"/>
                    <a:pt x="11904" y="0"/>
                  </a:cubicBezTo>
                  <a:close/>
                </a:path>
              </a:pathLst>
            </a:custGeom>
            <a:solidFill>
              <a:srgbClr val="2A3066">
                <a:alpha val="55686"/>
              </a:srgbClr>
            </a:solidFill>
          </p:spPr>
        </p:sp>
        <p:sp>
          <p:nvSpPr>
            <p:cNvPr name="TextBox 6" id="6"/>
            <p:cNvSpPr txBox="true"/>
            <p:nvPr/>
          </p:nvSpPr>
          <p:spPr>
            <a:xfrm>
              <a:off x="0" y="-66675"/>
              <a:ext cx="4282250" cy="992736"/>
            </a:xfrm>
            <a:prstGeom prst="rect">
              <a:avLst/>
            </a:prstGeom>
          </p:spPr>
          <p:txBody>
            <a:bodyPr anchor="ctr" rtlCol="false" tIns="50800" lIns="50800" bIns="50800" rIns="50800"/>
            <a:lstStyle/>
            <a:p>
              <a:pPr algn="ctr">
                <a:lnSpc>
                  <a:spcPts val="2921"/>
                </a:lnSpc>
              </a:pPr>
            </a:p>
          </p:txBody>
        </p:sp>
      </p:grpSp>
      <p:grpSp>
        <p:nvGrpSpPr>
          <p:cNvPr name="Group 7" id="7"/>
          <p:cNvGrpSpPr/>
          <p:nvPr/>
        </p:nvGrpSpPr>
        <p:grpSpPr>
          <a:xfrm rot="0">
            <a:off x="1694193" y="7210249"/>
            <a:ext cx="521936" cy="534286"/>
            <a:chOff x="0" y="0"/>
            <a:chExt cx="794013" cy="812800"/>
          </a:xfrm>
        </p:grpSpPr>
        <p:sp>
          <p:nvSpPr>
            <p:cNvPr name="Freeform 8" id="8"/>
            <p:cNvSpPr/>
            <p:nvPr/>
          </p:nvSpPr>
          <p:spPr>
            <a:xfrm flipH="false" flipV="false" rot="0">
              <a:off x="0" y="0"/>
              <a:ext cx="794013" cy="812800"/>
            </a:xfrm>
            <a:custGeom>
              <a:avLst/>
              <a:gdLst/>
              <a:ahLst/>
              <a:cxnLst/>
              <a:rect r="r" b="b" t="t" l="l"/>
              <a:pathLst>
                <a:path h="812800" w="794013">
                  <a:moveTo>
                    <a:pt x="397006" y="0"/>
                  </a:moveTo>
                  <a:cubicBezTo>
                    <a:pt x="177746" y="0"/>
                    <a:pt x="0" y="181951"/>
                    <a:pt x="0" y="406400"/>
                  </a:cubicBezTo>
                  <a:cubicBezTo>
                    <a:pt x="0" y="630849"/>
                    <a:pt x="177746" y="812800"/>
                    <a:pt x="397006" y="812800"/>
                  </a:cubicBezTo>
                  <a:cubicBezTo>
                    <a:pt x="616267" y="812800"/>
                    <a:pt x="794013" y="630849"/>
                    <a:pt x="794013" y="406400"/>
                  </a:cubicBezTo>
                  <a:cubicBezTo>
                    <a:pt x="794013" y="181951"/>
                    <a:pt x="616267" y="0"/>
                    <a:pt x="397006" y="0"/>
                  </a:cubicBezTo>
                  <a:close/>
                </a:path>
              </a:pathLst>
            </a:custGeom>
            <a:solidFill>
              <a:srgbClr val="3158E3"/>
            </a:solidFill>
          </p:spPr>
        </p:sp>
        <p:sp>
          <p:nvSpPr>
            <p:cNvPr name="TextBox 9" id="9"/>
            <p:cNvSpPr txBox="true"/>
            <p:nvPr/>
          </p:nvSpPr>
          <p:spPr>
            <a:xfrm>
              <a:off x="74439" y="9525"/>
              <a:ext cx="645135" cy="727075"/>
            </a:xfrm>
            <a:prstGeom prst="rect">
              <a:avLst/>
            </a:prstGeom>
          </p:spPr>
          <p:txBody>
            <a:bodyPr anchor="ctr" rtlCol="false" tIns="50800" lIns="50800" bIns="50800" rIns="50800"/>
            <a:lstStyle/>
            <a:p>
              <a:pPr algn="ctr">
                <a:lnSpc>
                  <a:spcPts val="2921"/>
                </a:lnSpc>
              </a:pPr>
            </a:p>
          </p:txBody>
        </p:sp>
      </p:grpSp>
      <p:grpSp>
        <p:nvGrpSpPr>
          <p:cNvPr name="Group 10" id="10"/>
          <p:cNvGrpSpPr/>
          <p:nvPr/>
        </p:nvGrpSpPr>
        <p:grpSpPr>
          <a:xfrm rot="0">
            <a:off x="5624774" y="7210249"/>
            <a:ext cx="521936" cy="534286"/>
            <a:chOff x="0" y="0"/>
            <a:chExt cx="794013" cy="812800"/>
          </a:xfrm>
        </p:grpSpPr>
        <p:sp>
          <p:nvSpPr>
            <p:cNvPr name="Freeform 11" id="11"/>
            <p:cNvSpPr/>
            <p:nvPr/>
          </p:nvSpPr>
          <p:spPr>
            <a:xfrm flipH="false" flipV="false" rot="0">
              <a:off x="0" y="0"/>
              <a:ext cx="794013" cy="812800"/>
            </a:xfrm>
            <a:custGeom>
              <a:avLst/>
              <a:gdLst/>
              <a:ahLst/>
              <a:cxnLst/>
              <a:rect r="r" b="b" t="t" l="l"/>
              <a:pathLst>
                <a:path h="812800" w="794013">
                  <a:moveTo>
                    <a:pt x="397006" y="0"/>
                  </a:moveTo>
                  <a:cubicBezTo>
                    <a:pt x="177746" y="0"/>
                    <a:pt x="0" y="181951"/>
                    <a:pt x="0" y="406400"/>
                  </a:cubicBezTo>
                  <a:cubicBezTo>
                    <a:pt x="0" y="630849"/>
                    <a:pt x="177746" y="812800"/>
                    <a:pt x="397006" y="812800"/>
                  </a:cubicBezTo>
                  <a:cubicBezTo>
                    <a:pt x="616267" y="812800"/>
                    <a:pt x="794013" y="630849"/>
                    <a:pt x="794013" y="406400"/>
                  </a:cubicBezTo>
                  <a:cubicBezTo>
                    <a:pt x="794013" y="181951"/>
                    <a:pt x="616267" y="0"/>
                    <a:pt x="397006" y="0"/>
                  </a:cubicBezTo>
                  <a:close/>
                </a:path>
              </a:pathLst>
            </a:custGeom>
            <a:solidFill>
              <a:srgbClr val="3158E3"/>
            </a:solidFill>
          </p:spPr>
        </p:sp>
        <p:sp>
          <p:nvSpPr>
            <p:cNvPr name="TextBox 12" id="12"/>
            <p:cNvSpPr txBox="true"/>
            <p:nvPr/>
          </p:nvSpPr>
          <p:spPr>
            <a:xfrm>
              <a:off x="74439" y="9525"/>
              <a:ext cx="645135" cy="727075"/>
            </a:xfrm>
            <a:prstGeom prst="rect">
              <a:avLst/>
            </a:prstGeom>
          </p:spPr>
          <p:txBody>
            <a:bodyPr anchor="ctr" rtlCol="false" tIns="50800" lIns="50800" bIns="50800" rIns="50800"/>
            <a:lstStyle/>
            <a:p>
              <a:pPr algn="ctr">
                <a:lnSpc>
                  <a:spcPts val="2921"/>
                </a:lnSpc>
              </a:pPr>
            </a:p>
          </p:txBody>
        </p:sp>
      </p:grpSp>
      <p:sp>
        <p:nvSpPr>
          <p:cNvPr name="TextBox 13" id="13"/>
          <p:cNvSpPr txBox="true"/>
          <p:nvPr/>
        </p:nvSpPr>
        <p:spPr>
          <a:xfrm rot="0">
            <a:off x="9317557" y="1682202"/>
            <a:ext cx="2784973" cy="886514"/>
          </a:xfrm>
          <a:prstGeom prst="rect">
            <a:avLst/>
          </a:prstGeom>
        </p:spPr>
        <p:txBody>
          <a:bodyPr anchor="t" rtlCol="false" tIns="0" lIns="0" bIns="0" rIns="0">
            <a:spAutoFit/>
          </a:bodyPr>
          <a:lstStyle/>
          <a:p>
            <a:pPr algn="l">
              <a:lnSpc>
                <a:spcPts val="6798"/>
              </a:lnSpc>
            </a:pPr>
            <a:r>
              <a:rPr lang="en-US" sz="6295">
                <a:solidFill>
                  <a:srgbClr val="FFFFFF"/>
                </a:solidFill>
                <a:latin typeface="TT Norms Std Condensed"/>
                <a:ea typeface="TT Norms Std Condensed"/>
                <a:cs typeface="TT Norms Std Condensed"/>
                <a:sym typeface="TT Norms Std Condensed"/>
              </a:rPr>
              <a:t>Features</a:t>
            </a:r>
          </a:p>
        </p:txBody>
      </p:sp>
      <p:sp>
        <p:nvSpPr>
          <p:cNvPr name="TextBox 14" id="14"/>
          <p:cNvSpPr txBox="true"/>
          <p:nvPr/>
        </p:nvSpPr>
        <p:spPr>
          <a:xfrm rot="0">
            <a:off x="1786863" y="7329308"/>
            <a:ext cx="336595" cy="334269"/>
          </a:xfrm>
          <a:prstGeom prst="rect">
            <a:avLst/>
          </a:prstGeom>
        </p:spPr>
        <p:txBody>
          <a:bodyPr anchor="t" rtlCol="false" tIns="0" lIns="0" bIns="0" rIns="0">
            <a:spAutoFit/>
          </a:bodyPr>
          <a:lstStyle/>
          <a:p>
            <a:pPr algn="ctr">
              <a:lnSpc>
                <a:spcPts val="2656"/>
              </a:lnSpc>
            </a:pPr>
            <a:r>
              <a:rPr lang="en-US" sz="2459">
                <a:solidFill>
                  <a:srgbClr val="FFFFFF"/>
                </a:solidFill>
                <a:latin typeface="TT Norms Std Condensed"/>
                <a:ea typeface="TT Norms Std Condensed"/>
                <a:cs typeface="TT Norms Std Condensed"/>
                <a:sym typeface="TT Norms Std Condensed"/>
              </a:rPr>
              <a:t>1</a:t>
            </a:r>
          </a:p>
        </p:txBody>
      </p:sp>
      <p:sp>
        <p:nvSpPr>
          <p:cNvPr name="TextBox 15" id="15"/>
          <p:cNvSpPr txBox="true"/>
          <p:nvPr/>
        </p:nvSpPr>
        <p:spPr>
          <a:xfrm rot="0">
            <a:off x="5717445" y="7329308"/>
            <a:ext cx="336595" cy="334269"/>
          </a:xfrm>
          <a:prstGeom prst="rect">
            <a:avLst/>
          </a:prstGeom>
        </p:spPr>
        <p:txBody>
          <a:bodyPr anchor="t" rtlCol="false" tIns="0" lIns="0" bIns="0" rIns="0">
            <a:spAutoFit/>
          </a:bodyPr>
          <a:lstStyle/>
          <a:p>
            <a:pPr algn="ctr">
              <a:lnSpc>
                <a:spcPts val="2656"/>
              </a:lnSpc>
            </a:pPr>
            <a:r>
              <a:rPr lang="en-US" sz="2459">
                <a:solidFill>
                  <a:srgbClr val="FFFFFF"/>
                </a:solidFill>
                <a:latin typeface="TT Norms Std Condensed"/>
                <a:ea typeface="TT Norms Std Condensed"/>
                <a:cs typeface="TT Norms Std Condensed"/>
                <a:sym typeface="TT Norms Std Condensed"/>
              </a:rPr>
              <a:t>2</a:t>
            </a:r>
          </a:p>
        </p:txBody>
      </p:sp>
      <p:sp>
        <p:nvSpPr>
          <p:cNvPr name="TextBox 16" id="16"/>
          <p:cNvSpPr txBox="true"/>
          <p:nvPr/>
        </p:nvSpPr>
        <p:spPr>
          <a:xfrm rot="0">
            <a:off x="2495174" y="7238824"/>
            <a:ext cx="2070380" cy="1157498"/>
          </a:xfrm>
          <a:prstGeom prst="rect">
            <a:avLst/>
          </a:prstGeom>
        </p:spPr>
        <p:txBody>
          <a:bodyPr anchor="t" rtlCol="false" tIns="0" lIns="0" bIns="0" rIns="0">
            <a:spAutoFit/>
          </a:bodyPr>
          <a:lstStyle/>
          <a:p>
            <a:pPr algn="l">
              <a:lnSpc>
                <a:spcPts val="3052"/>
              </a:lnSpc>
            </a:pPr>
            <a:r>
              <a:rPr lang="en-US" sz="2826">
                <a:solidFill>
                  <a:srgbClr val="FFFFFF"/>
                </a:solidFill>
                <a:latin typeface="TT Norms Std Condensed"/>
                <a:ea typeface="TT Norms Std Condensed"/>
                <a:cs typeface="TT Norms Std Condensed"/>
                <a:sym typeface="TT Norms Std Condensed"/>
              </a:rPr>
              <a:t>Automated Scheduling and Recovery</a:t>
            </a:r>
          </a:p>
        </p:txBody>
      </p:sp>
      <p:sp>
        <p:nvSpPr>
          <p:cNvPr name="TextBox 17" id="17"/>
          <p:cNvSpPr txBox="true"/>
          <p:nvPr/>
        </p:nvSpPr>
        <p:spPr>
          <a:xfrm rot="0">
            <a:off x="6425756" y="7238824"/>
            <a:ext cx="2419094" cy="776498"/>
          </a:xfrm>
          <a:prstGeom prst="rect">
            <a:avLst/>
          </a:prstGeom>
        </p:spPr>
        <p:txBody>
          <a:bodyPr anchor="t" rtlCol="false" tIns="0" lIns="0" bIns="0" rIns="0">
            <a:spAutoFit/>
          </a:bodyPr>
          <a:lstStyle/>
          <a:p>
            <a:pPr algn="l">
              <a:lnSpc>
                <a:spcPts val="3052"/>
              </a:lnSpc>
            </a:pPr>
            <a:r>
              <a:rPr lang="en-US" sz="2826">
                <a:solidFill>
                  <a:srgbClr val="FFFFFF"/>
                </a:solidFill>
                <a:latin typeface="TT Norms Std Condensed"/>
                <a:ea typeface="TT Norms Std Condensed"/>
                <a:cs typeface="TT Norms Std Condensed"/>
                <a:sym typeface="TT Norms Std Condensed"/>
              </a:rPr>
              <a:t>Security-Rich Transfers</a:t>
            </a:r>
          </a:p>
        </p:txBody>
      </p:sp>
      <p:sp>
        <p:nvSpPr>
          <p:cNvPr name="TextBox 18" id="18"/>
          <p:cNvSpPr txBox="true"/>
          <p:nvPr/>
        </p:nvSpPr>
        <p:spPr>
          <a:xfrm rot="0">
            <a:off x="9317557" y="2703093"/>
            <a:ext cx="6782298" cy="2027420"/>
          </a:xfrm>
          <a:prstGeom prst="rect">
            <a:avLst/>
          </a:prstGeom>
        </p:spPr>
        <p:txBody>
          <a:bodyPr anchor="t" rtlCol="false" tIns="0" lIns="0" bIns="0" rIns="0">
            <a:spAutoFit/>
          </a:bodyPr>
          <a:lstStyle/>
          <a:p>
            <a:pPr algn="l">
              <a:lnSpc>
                <a:spcPts val="3277"/>
              </a:lnSpc>
            </a:pPr>
            <a:r>
              <a:rPr lang="en-US" b="true" sz="2034" spc="152">
                <a:solidFill>
                  <a:srgbClr val="FFFFFF"/>
                </a:solidFill>
                <a:latin typeface="Open Sans 1 Bold"/>
                <a:ea typeface="Open Sans 1 Bold"/>
                <a:cs typeface="Open Sans 1 Bold"/>
                <a:sym typeface="Open Sans 1 Bold"/>
              </a:rPr>
              <a:t>IBM® Sterling Connect:Direct® is a robust, point-to-point file transfer solution designed for high-volume, secure, and reliable data exchange within and between enterprises. Key features include:</a:t>
            </a:r>
          </a:p>
        </p:txBody>
      </p:sp>
      <p:grpSp>
        <p:nvGrpSpPr>
          <p:cNvPr name="Group 19" id="19"/>
          <p:cNvGrpSpPr/>
          <p:nvPr/>
        </p:nvGrpSpPr>
        <p:grpSpPr>
          <a:xfrm rot="0">
            <a:off x="9559225" y="7210249"/>
            <a:ext cx="521936" cy="534286"/>
            <a:chOff x="0" y="0"/>
            <a:chExt cx="794013" cy="812800"/>
          </a:xfrm>
        </p:grpSpPr>
        <p:sp>
          <p:nvSpPr>
            <p:cNvPr name="Freeform 20" id="20"/>
            <p:cNvSpPr/>
            <p:nvPr/>
          </p:nvSpPr>
          <p:spPr>
            <a:xfrm flipH="false" flipV="false" rot="0">
              <a:off x="0" y="0"/>
              <a:ext cx="794013" cy="812800"/>
            </a:xfrm>
            <a:custGeom>
              <a:avLst/>
              <a:gdLst/>
              <a:ahLst/>
              <a:cxnLst/>
              <a:rect r="r" b="b" t="t" l="l"/>
              <a:pathLst>
                <a:path h="812800" w="794013">
                  <a:moveTo>
                    <a:pt x="397006" y="0"/>
                  </a:moveTo>
                  <a:cubicBezTo>
                    <a:pt x="177746" y="0"/>
                    <a:pt x="0" y="181951"/>
                    <a:pt x="0" y="406400"/>
                  </a:cubicBezTo>
                  <a:cubicBezTo>
                    <a:pt x="0" y="630849"/>
                    <a:pt x="177746" y="812800"/>
                    <a:pt x="397006" y="812800"/>
                  </a:cubicBezTo>
                  <a:cubicBezTo>
                    <a:pt x="616267" y="812800"/>
                    <a:pt x="794013" y="630849"/>
                    <a:pt x="794013" y="406400"/>
                  </a:cubicBezTo>
                  <a:cubicBezTo>
                    <a:pt x="794013" y="181951"/>
                    <a:pt x="616267" y="0"/>
                    <a:pt x="397006" y="0"/>
                  </a:cubicBezTo>
                  <a:close/>
                </a:path>
              </a:pathLst>
            </a:custGeom>
            <a:solidFill>
              <a:srgbClr val="3158E3"/>
            </a:solidFill>
          </p:spPr>
        </p:sp>
        <p:sp>
          <p:nvSpPr>
            <p:cNvPr name="TextBox 21" id="21"/>
            <p:cNvSpPr txBox="true"/>
            <p:nvPr/>
          </p:nvSpPr>
          <p:spPr>
            <a:xfrm>
              <a:off x="74439" y="9525"/>
              <a:ext cx="645135" cy="727075"/>
            </a:xfrm>
            <a:prstGeom prst="rect">
              <a:avLst/>
            </a:prstGeom>
          </p:spPr>
          <p:txBody>
            <a:bodyPr anchor="ctr" rtlCol="false" tIns="50800" lIns="50800" bIns="50800" rIns="50800"/>
            <a:lstStyle/>
            <a:p>
              <a:pPr algn="ctr">
                <a:lnSpc>
                  <a:spcPts val="2921"/>
                </a:lnSpc>
              </a:pPr>
            </a:p>
          </p:txBody>
        </p:sp>
      </p:grpSp>
      <p:grpSp>
        <p:nvGrpSpPr>
          <p:cNvPr name="Group 22" id="22"/>
          <p:cNvGrpSpPr/>
          <p:nvPr/>
        </p:nvGrpSpPr>
        <p:grpSpPr>
          <a:xfrm rot="0">
            <a:off x="13491700" y="7173698"/>
            <a:ext cx="521936" cy="534286"/>
            <a:chOff x="0" y="0"/>
            <a:chExt cx="794013" cy="812800"/>
          </a:xfrm>
        </p:grpSpPr>
        <p:sp>
          <p:nvSpPr>
            <p:cNvPr name="Freeform 23" id="23"/>
            <p:cNvSpPr/>
            <p:nvPr/>
          </p:nvSpPr>
          <p:spPr>
            <a:xfrm flipH="false" flipV="false" rot="0">
              <a:off x="0" y="0"/>
              <a:ext cx="794013" cy="812800"/>
            </a:xfrm>
            <a:custGeom>
              <a:avLst/>
              <a:gdLst/>
              <a:ahLst/>
              <a:cxnLst/>
              <a:rect r="r" b="b" t="t" l="l"/>
              <a:pathLst>
                <a:path h="812800" w="794013">
                  <a:moveTo>
                    <a:pt x="397006" y="0"/>
                  </a:moveTo>
                  <a:cubicBezTo>
                    <a:pt x="177746" y="0"/>
                    <a:pt x="0" y="181951"/>
                    <a:pt x="0" y="406400"/>
                  </a:cubicBezTo>
                  <a:cubicBezTo>
                    <a:pt x="0" y="630849"/>
                    <a:pt x="177746" y="812800"/>
                    <a:pt x="397006" y="812800"/>
                  </a:cubicBezTo>
                  <a:cubicBezTo>
                    <a:pt x="616267" y="812800"/>
                    <a:pt x="794013" y="630849"/>
                    <a:pt x="794013" y="406400"/>
                  </a:cubicBezTo>
                  <a:cubicBezTo>
                    <a:pt x="794013" y="181951"/>
                    <a:pt x="616267" y="0"/>
                    <a:pt x="397006" y="0"/>
                  </a:cubicBezTo>
                  <a:close/>
                </a:path>
              </a:pathLst>
            </a:custGeom>
            <a:solidFill>
              <a:srgbClr val="3158E3"/>
            </a:solidFill>
          </p:spPr>
        </p:sp>
        <p:sp>
          <p:nvSpPr>
            <p:cNvPr name="TextBox 24" id="24"/>
            <p:cNvSpPr txBox="true"/>
            <p:nvPr/>
          </p:nvSpPr>
          <p:spPr>
            <a:xfrm>
              <a:off x="74439" y="9525"/>
              <a:ext cx="645135" cy="727075"/>
            </a:xfrm>
            <a:prstGeom prst="rect">
              <a:avLst/>
            </a:prstGeom>
          </p:spPr>
          <p:txBody>
            <a:bodyPr anchor="ctr" rtlCol="false" tIns="50800" lIns="50800" bIns="50800" rIns="50800"/>
            <a:lstStyle/>
            <a:p>
              <a:pPr algn="ctr">
                <a:lnSpc>
                  <a:spcPts val="2921"/>
                </a:lnSpc>
              </a:pPr>
            </a:p>
          </p:txBody>
        </p:sp>
      </p:grpSp>
      <p:sp>
        <p:nvSpPr>
          <p:cNvPr name="TextBox 25" id="25"/>
          <p:cNvSpPr txBox="true"/>
          <p:nvPr/>
        </p:nvSpPr>
        <p:spPr>
          <a:xfrm rot="0">
            <a:off x="9651895" y="7329308"/>
            <a:ext cx="336595" cy="334269"/>
          </a:xfrm>
          <a:prstGeom prst="rect">
            <a:avLst/>
          </a:prstGeom>
        </p:spPr>
        <p:txBody>
          <a:bodyPr anchor="t" rtlCol="false" tIns="0" lIns="0" bIns="0" rIns="0">
            <a:spAutoFit/>
          </a:bodyPr>
          <a:lstStyle/>
          <a:p>
            <a:pPr algn="ctr">
              <a:lnSpc>
                <a:spcPts val="2656"/>
              </a:lnSpc>
            </a:pPr>
            <a:r>
              <a:rPr lang="en-US" sz="2459">
                <a:solidFill>
                  <a:srgbClr val="FFFFFF"/>
                </a:solidFill>
                <a:latin typeface="TT Norms Std Condensed"/>
                <a:ea typeface="TT Norms Std Condensed"/>
                <a:cs typeface="TT Norms Std Condensed"/>
                <a:sym typeface="TT Norms Std Condensed"/>
              </a:rPr>
              <a:t>3</a:t>
            </a:r>
          </a:p>
        </p:txBody>
      </p:sp>
      <p:sp>
        <p:nvSpPr>
          <p:cNvPr name="TextBox 26" id="26"/>
          <p:cNvSpPr txBox="true"/>
          <p:nvPr/>
        </p:nvSpPr>
        <p:spPr>
          <a:xfrm rot="0">
            <a:off x="13584371" y="7292757"/>
            <a:ext cx="336595" cy="334269"/>
          </a:xfrm>
          <a:prstGeom prst="rect">
            <a:avLst/>
          </a:prstGeom>
        </p:spPr>
        <p:txBody>
          <a:bodyPr anchor="t" rtlCol="false" tIns="0" lIns="0" bIns="0" rIns="0">
            <a:spAutoFit/>
          </a:bodyPr>
          <a:lstStyle/>
          <a:p>
            <a:pPr algn="ctr">
              <a:lnSpc>
                <a:spcPts val="2656"/>
              </a:lnSpc>
            </a:pPr>
            <a:r>
              <a:rPr lang="en-US" sz="2459">
                <a:solidFill>
                  <a:srgbClr val="FFFFFF"/>
                </a:solidFill>
                <a:latin typeface="TT Norms Std Condensed"/>
                <a:ea typeface="TT Norms Std Condensed"/>
                <a:cs typeface="TT Norms Std Condensed"/>
                <a:sym typeface="TT Norms Std Condensed"/>
              </a:rPr>
              <a:t>4</a:t>
            </a:r>
          </a:p>
        </p:txBody>
      </p:sp>
      <p:sp>
        <p:nvSpPr>
          <p:cNvPr name="TextBox 27" id="27"/>
          <p:cNvSpPr txBox="true"/>
          <p:nvPr/>
        </p:nvSpPr>
        <p:spPr>
          <a:xfrm rot="0">
            <a:off x="10360206" y="7238824"/>
            <a:ext cx="2279983" cy="1157498"/>
          </a:xfrm>
          <a:prstGeom prst="rect">
            <a:avLst/>
          </a:prstGeom>
        </p:spPr>
        <p:txBody>
          <a:bodyPr anchor="t" rtlCol="false" tIns="0" lIns="0" bIns="0" rIns="0">
            <a:spAutoFit/>
          </a:bodyPr>
          <a:lstStyle/>
          <a:p>
            <a:pPr algn="l">
              <a:lnSpc>
                <a:spcPts val="3052"/>
              </a:lnSpc>
            </a:pPr>
            <a:r>
              <a:rPr lang="en-US" sz="2826">
                <a:solidFill>
                  <a:srgbClr val="FFFFFF"/>
                </a:solidFill>
                <a:latin typeface="TT Norms Std Condensed"/>
                <a:ea typeface="TT Norms Std Condensed"/>
                <a:cs typeface="TT Norms Std Condensed"/>
                <a:sym typeface="TT Norms Std Condensed"/>
              </a:rPr>
              <a:t>High-Performance Data Handling</a:t>
            </a:r>
          </a:p>
        </p:txBody>
      </p:sp>
      <p:sp>
        <p:nvSpPr>
          <p:cNvPr name="TextBox 28" id="28"/>
          <p:cNvSpPr txBox="true"/>
          <p:nvPr/>
        </p:nvSpPr>
        <p:spPr>
          <a:xfrm rot="0">
            <a:off x="14292682" y="7202273"/>
            <a:ext cx="2819056" cy="776498"/>
          </a:xfrm>
          <a:prstGeom prst="rect">
            <a:avLst/>
          </a:prstGeom>
        </p:spPr>
        <p:txBody>
          <a:bodyPr anchor="t" rtlCol="false" tIns="0" lIns="0" bIns="0" rIns="0">
            <a:spAutoFit/>
          </a:bodyPr>
          <a:lstStyle/>
          <a:p>
            <a:pPr algn="l">
              <a:lnSpc>
                <a:spcPts val="3052"/>
              </a:lnSpc>
            </a:pPr>
            <a:r>
              <a:rPr lang="en-US" sz="2826">
                <a:solidFill>
                  <a:srgbClr val="FFFFFF"/>
                </a:solidFill>
                <a:latin typeface="TT Norms Std Condensed"/>
                <a:ea typeface="TT Norms Std Condensed"/>
                <a:cs typeface="TT Norms Std Condensed"/>
                <a:sym typeface="TT Norms Std Condensed"/>
              </a:rPr>
              <a:t>Cross-Platform Support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D116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755842" y="-692065"/>
            <a:ext cx="9047707" cy="7540364"/>
            <a:chOff x="0" y="0"/>
            <a:chExt cx="1401727" cy="1168200"/>
          </a:xfrm>
        </p:grpSpPr>
        <p:sp>
          <p:nvSpPr>
            <p:cNvPr name="Freeform 3" id="3"/>
            <p:cNvSpPr/>
            <p:nvPr/>
          </p:nvSpPr>
          <p:spPr>
            <a:xfrm flipH="false" flipV="false" rot="0">
              <a:off x="0" y="0"/>
              <a:ext cx="1401727" cy="1168200"/>
            </a:xfrm>
            <a:custGeom>
              <a:avLst/>
              <a:gdLst/>
              <a:ahLst/>
              <a:cxnLst/>
              <a:rect r="r" b="b" t="t" l="l"/>
              <a:pathLst>
                <a:path h="1168200" w="1401727">
                  <a:moveTo>
                    <a:pt x="85568" y="0"/>
                  </a:moveTo>
                  <a:lnTo>
                    <a:pt x="1316159" y="0"/>
                  </a:lnTo>
                  <a:cubicBezTo>
                    <a:pt x="1363417" y="0"/>
                    <a:pt x="1401727" y="38310"/>
                    <a:pt x="1401727" y="85568"/>
                  </a:cubicBezTo>
                  <a:lnTo>
                    <a:pt x="1401727" y="1082632"/>
                  </a:lnTo>
                  <a:cubicBezTo>
                    <a:pt x="1401727" y="1129890"/>
                    <a:pt x="1363417" y="1168200"/>
                    <a:pt x="1316159" y="1168200"/>
                  </a:cubicBezTo>
                  <a:lnTo>
                    <a:pt x="85568" y="1168200"/>
                  </a:lnTo>
                  <a:cubicBezTo>
                    <a:pt x="62874" y="1168200"/>
                    <a:pt x="41109" y="1159184"/>
                    <a:pt x="25062" y="1143137"/>
                  </a:cubicBezTo>
                  <a:cubicBezTo>
                    <a:pt x="9015" y="1127090"/>
                    <a:pt x="0" y="1105326"/>
                    <a:pt x="0" y="1082632"/>
                  </a:cubicBezTo>
                  <a:lnTo>
                    <a:pt x="0" y="85568"/>
                  </a:lnTo>
                  <a:cubicBezTo>
                    <a:pt x="0" y="38310"/>
                    <a:pt x="38310" y="0"/>
                    <a:pt x="85568" y="0"/>
                  </a:cubicBezTo>
                  <a:close/>
                </a:path>
              </a:pathLst>
            </a:custGeom>
            <a:blipFill>
              <a:blip r:embed="rId2"/>
              <a:stretch>
                <a:fillRect l="-2169" t="0" r="-2169" b="0"/>
              </a:stretch>
            </a:blipFill>
          </p:spPr>
        </p:sp>
      </p:grpSp>
      <p:grpSp>
        <p:nvGrpSpPr>
          <p:cNvPr name="Group 4" id="4"/>
          <p:cNvGrpSpPr/>
          <p:nvPr/>
        </p:nvGrpSpPr>
        <p:grpSpPr>
          <a:xfrm rot="0">
            <a:off x="1000132" y="6288752"/>
            <a:ext cx="16259168" cy="3516137"/>
            <a:chOff x="0" y="0"/>
            <a:chExt cx="4282250" cy="926061"/>
          </a:xfrm>
        </p:grpSpPr>
        <p:sp>
          <p:nvSpPr>
            <p:cNvPr name="Freeform 5" id="5"/>
            <p:cNvSpPr/>
            <p:nvPr/>
          </p:nvSpPr>
          <p:spPr>
            <a:xfrm flipH="false" flipV="false" rot="0">
              <a:off x="0" y="0"/>
              <a:ext cx="4282250" cy="926061"/>
            </a:xfrm>
            <a:custGeom>
              <a:avLst/>
              <a:gdLst/>
              <a:ahLst/>
              <a:cxnLst/>
              <a:rect r="r" b="b" t="t" l="l"/>
              <a:pathLst>
                <a:path h="926061" w="4282250">
                  <a:moveTo>
                    <a:pt x="11904" y="0"/>
                  </a:moveTo>
                  <a:lnTo>
                    <a:pt x="4270346" y="0"/>
                  </a:lnTo>
                  <a:cubicBezTo>
                    <a:pt x="4273503" y="0"/>
                    <a:pt x="4276531" y="1254"/>
                    <a:pt x="4278764" y="3487"/>
                  </a:cubicBezTo>
                  <a:cubicBezTo>
                    <a:pt x="4280996" y="5719"/>
                    <a:pt x="4282250" y="8747"/>
                    <a:pt x="4282250" y="11904"/>
                  </a:cubicBezTo>
                  <a:lnTo>
                    <a:pt x="4282250" y="914157"/>
                  </a:lnTo>
                  <a:cubicBezTo>
                    <a:pt x="4282250" y="917314"/>
                    <a:pt x="4280996" y="920342"/>
                    <a:pt x="4278764" y="922574"/>
                  </a:cubicBezTo>
                  <a:cubicBezTo>
                    <a:pt x="4276531" y="924807"/>
                    <a:pt x="4273503" y="926061"/>
                    <a:pt x="4270346" y="926061"/>
                  </a:cubicBezTo>
                  <a:lnTo>
                    <a:pt x="11904" y="926061"/>
                  </a:lnTo>
                  <a:cubicBezTo>
                    <a:pt x="8747" y="926061"/>
                    <a:pt x="5719" y="924807"/>
                    <a:pt x="3487" y="922574"/>
                  </a:cubicBezTo>
                  <a:cubicBezTo>
                    <a:pt x="1254" y="920342"/>
                    <a:pt x="0" y="917314"/>
                    <a:pt x="0" y="914157"/>
                  </a:cubicBezTo>
                  <a:lnTo>
                    <a:pt x="0" y="11904"/>
                  </a:lnTo>
                  <a:cubicBezTo>
                    <a:pt x="0" y="8747"/>
                    <a:pt x="1254" y="5719"/>
                    <a:pt x="3487" y="3487"/>
                  </a:cubicBezTo>
                  <a:cubicBezTo>
                    <a:pt x="5719" y="1254"/>
                    <a:pt x="8747" y="0"/>
                    <a:pt x="11904" y="0"/>
                  </a:cubicBezTo>
                  <a:close/>
                </a:path>
              </a:pathLst>
            </a:custGeom>
            <a:solidFill>
              <a:srgbClr val="2A3066">
                <a:alpha val="55686"/>
              </a:srgbClr>
            </a:solidFill>
          </p:spPr>
        </p:sp>
        <p:sp>
          <p:nvSpPr>
            <p:cNvPr name="TextBox 6" id="6"/>
            <p:cNvSpPr txBox="true"/>
            <p:nvPr/>
          </p:nvSpPr>
          <p:spPr>
            <a:xfrm>
              <a:off x="0" y="-66675"/>
              <a:ext cx="4282250" cy="992736"/>
            </a:xfrm>
            <a:prstGeom prst="rect">
              <a:avLst/>
            </a:prstGeom>
          </p:spPr>
          <p:txBody>
            <a:bodyPr anchor="ctr" rtlCol="false" tIns="50800" lIns="50800" bIns="50800" rIns="50800"/>
            <a:lstStyle/>
            <a:p>
              <a:pPr algn="ctr">
                <a:lnSpc>
                  <a:spcPts val="2921"/>
                </a:lnSpc>
              </a:pPr>
            </a:p>
          </p:txBody>
        </p:sp>
      </p:grpSp>
      <p:grpSp>
        <p:nvGrpSpPr>
          <p:cNvPr name="Group 7" id="7"/>
          <p:cNvGrpSpPr/>
          <p:nvPr/>
        </p:nvGrpSpPr>
        <p:grpSpPr>
          <a:xfrm rot="0">
            <a:off x="1694193" y="7210249"/>
            <a:ext cx="521936" cy="534286"/>
            <a:chOff x="0" y="0"/>
            <a:chExt cx="794013" cy="812800"/>
          </a:xfrm>
        </p:grpSpPr>
        <p:sp>
          <p:nvSpPr>
            <p:cNvPr name="Freeform 8" id="8"/>
            <p:cNvSpPr/>
            <p:nvPr/>
          </p:nvSpPr>
          <p:spPr>
            <a:xfrm flipH="false" flipV="false" rot="0">
              <a:off x="0" y="0"/>
              <a:ext cx="794013" cy="812800"/>
            </a:xfrm>
            <a:custGeom>
              <a:avLst/>
              <a:gdLst/>
              <a:ahLst/>
              <a:cxnLst/>
              <a:rect r="r" b="b" t="t" l="l"/>
              <a:pathLst>
                <a:path h="812800" w="794013">
                  <a:moveTo>
                    <a:pt x="397006" y="0"/>
                  </a:moveTo>
                  <a:cubicBezTo>
                    <a:pt x="177746" y="0"/>
                    <a:pt x="0" y="181951"/>
                    <a:pt x="0" y="406400"/>
                  </a:cubicBezTo>
                  <a:cubicBezTo>
                    <a:pt x="0" y="630849"/>
                    <a:pt x="177746" y="812800"/>
                    <a:pt x="397006" y="812800"/>
                  </a:cubicBezTo>
                  <a:cubicBezTo>
                    <a:pt x="616267" y="812800"/>
                    <a:pt x="794013" y="630849"/>
                    <a:pt x="794013" y="406400"/>
                  </a:cubicBezTo>
                  <a:cubicBezTo>
                    <a:pt x="794013" y="181951"/>
                    <a:pt x="616267" y="0"/>
                    <a:pt x="397006" y="0"/>
                  </a:cubicBezTo>
                  <a:close/>
                </a:path>
              </a:pathLst>
            </a:custGeom>
            <a:solidFill>
              <a:srgbClr val="3158E3"/>
            </a:solidFill>
          </p:spPr>
        </p:sp>
        <p:sp>
          <p:nvSpPr>
            <p:cNvPr name="TextBox 9" id="9"/>
            <p:cNvSpPr txBox="true"/>
            <p:nvPr/>
          </p:nvSpPr>
          <p:spPr>
            <a:xfrm>
              <a:off x="74439" y="9525"/>
              <a:ext cx="645135" cy="727075"/>
            </a:xfrm>
            <a:prstGeom prst="rect">
              <a:avLst/>
            </a:prstGeom>
          </p:spPr>
          <p:txBody>
            <a:bodyPr anchor="ctr" rtlCol="false" tIns="50800" lIns="50800" bIns="50800" rIns="50800"/>
            <a:lstStyle/>
            <a:p>
              <a:pPr algn="ctr">
                <a:lnSpc>
                  <a:spcPts val="2921"/>
                </a:lnSpc>
              </a:pPr>
            </a:p>
          </p:txBody>
        </p:sp>
      </p:grpSp>
      <p:grpSp>
        <p:nvGrpSpPr>
          <p:cNvPr name="Group 10" id="10"/>
          <p:cNvGrpSpPr/>
          <p:nvPr/>
        </p:nvGrpSpPr>
        <p:grpSpPr>
          <a:xfrm rot="0">
            <a:off x="5624774" y="7210249"/>
            <a:ext cx="521936" cy="534286"/>
            <a:chOff x="0" y="0"/>
            <a:chExt cx="794013" cy="812800"/>
          </a:xfrm>
        </p:grpSpPr>
        <p:sp>
          <p:nvSpPr>
            <p:cNvPr name="Freeform 11" id="11"/>
            <p:cNvSpPr/>
            <p:nvPr/>
          </p:nvSpPr>
          <p:spPr>
            <a:xfrm flipH="false" flipV="false" rot="0">
              <a:off x="0" y="0"/>
              <a:ext cx="794013" cy="812800"/>
            </a:xfrm>
            <a:custGeom>
              <a:avLst/>
              <a:gdLst/>
              <a:ahLst/>
              <a:cxnLst/>
              <a:rect r="r" b="b" t="t" l="l"/>
              <a:pathLst>
                <a:path h="812800" w="794013">
                  <a:moveTo>
                    <a:pt x="397006" y="0"/>
                  </a:moveTo>
                  <a:cubicBezTo>
                    <a:pt x="177746" y="0"/>
                    <a:pt x="0" y="181951"/>
                    <a:pt x="0" y="406400"/>
                  </a:cubicBezTo>
                  <a:cubicBezTo>
                    <a:pt x="0" y="630849"/>
                    <a:pt x="177746" y="812800"/>
                    <a:pt x="397006" y="812800"/>
                  </a:cubicBezTo>
                  <a:cubicBezTo>
                    <a:pt x="616267" y="812800"/>
                    <a:pt x="794013" y="630849"/>
                    <a:pt x="794013" y="406400"/>
                  </a:cubicBezTo>
                  <a:cubicBezTo>
                    <a:pt x="794013" y="181951"/>
                    <a:pt x="616267" y="0"/>
                    <a:pt x="397006" y="0"/>
                  </a:cubicBezTo>
                  <a:close/>
                </a:path>
              </a:pathLst>
            </a:custGeom>
            <a:solidFill>
              <a:srgbClr val="3158E3"/>
            </a:solidFill>
          </p:spPr>
        </p:sp>
        <p:sp>
          <p:nvSpPr>
            <p:cNvPr name="TextBox 12" id="12"/>
            <p:cNvSpPr txBox="true"/>
            <p:nvPr/>
          </p:nvSpPr>
          <p:spPr>
            <a:xfrm>
              <a:off x="74439" y="9525"/>
              <a:ext cx="645135" cy="727075"/>
            </a:xfrm>
            <a:prstGeom prst="rect">
              <a:avLst/>
            </a:prstGeom>
          </p:spPr>
          <p:txBody>
            <a:bodyPr anchor="ctr" rtlCol="false" tIns="50800" lIns="50800" bIns="50800" rIns="50800"/>
            <a:lstStyle/>
            <a:p>
              <a:pPr algn="ctr">
                <a:lnSpc>
                  <a:spcPts val="2921"/>
                </a:lnSpc>
              </a:pPr>
            </a:p>
          </p:txBody>
        </p:sp>
      </p:grpSp>
      <p:sp>
        <p:nvSpPr>
          <p:cNvPr name="TextBox 13" id="13"/>
          <p:cNvSpPr txBox="true"/>
          <p:nvPr/>
        </p:nvSpPr>
        <p:spPr>
          <a:xfrm rot="0">
            <a:off x="9317557" y="1682202"/>
            <a:ext cx="2784973" cy="886514"/>
          </a:xfrm>
          <a:prstGeom prst="rect">
            <a:avLst/>
          </a:prstGeom>
        </p:spPr>
        <p:txBody>
          <a:bodyPr anchor="t" rtlCol="false" tIns="0" lIns="0" bIns="0" rIns="0">
            <a:spAutoFit/>
          </a:bodyPr>
          <a:lstStyle/>
          <a:p>
            <a:pPr algn="l">
              <a:lnSpc>
                <a:spcPts val="6798"/>
              </a:lnSpc>
            </a:pPr>
            <a:r>
              <a:rPr lang="en-US" sz="6295">
                <a:solidFill>
                  <a:srgbClr val="FFFFFF"/>
                </a:solidFill>
                <a:latin typeface="TT Norms Std Condensed"/>
                <a:ea typeface="TT Norms Std Condensed"/>
                <a:cs typeface="TT Norms Std Condensed"/>
                <a:sym typeface="TT Norms Std Condensed"/>
              </a:rPr>
              <a:t>Features</a:t>
            </a:r>
          </a:p>
        </p:txBody>
      </p:sp>
      <p:sp>
        <p:nvSpPr>
          <p:cNvPr name="TextBox 14" id="14"/>
          <p:cNvSpPr txBox="true"/>
          <p:nvPr/>
        </p:nvSpPr>
        <p:spPr>
          <a:xfrm rot="0">
            <a:off x="1786863" y="7329308"/>
            <a:ext cx="336595" cy="334269"/>
          </a:xfrm>
          <a:prstGeom prst="rect">
            <a:avLst/>
          </a:prstGeom>
        </p:spPr>
        <p:txBody>
          <a:bodyPr anchor="t" rtlCol="false" tIns="0" lIns="0" bIns="0" rIns="0">
            <a:spAutoFit/>
          </a:bodyPr>
          <a:lstStyle/>
          <a:p>
            <a:pPr algn="ctr">
              <a:lnSpc>
                <a:spcPts val="2656"/>
              </a:lnSpc>
            </a:pPr>
            <a:r>
              <a:rPr lang="en-US" sz="2459">
                <a:solidFill>
                  <a:srgbClr val="FFFFFF"/>
                </a:solidFill>
                <a:latin typeface="TT Norms Std Condensed"/>
                <a:ea typeface="TT Norms Std Condensed"/>
                <a:cs typeface="TT Norms Std Condensed"/>
                <a:sym typeface="TT Norms Std Condensed"/>
              </a:rPr>
              <a:t>1</a:t>
            </a:r>
          </a:p>
        </p:txBody>
      </p:sp>
      <p:sp>
        <p:nvSpPr>
          <p:cNvPr name="TextBox 15" id="15"/>
          <p:cNvSpPr txBox="true"/>
          <p:nvPr/>
        </p:nvSpPr>
        <p:spPr>
          <a:xfrm rot="0">
            <a:off x="5717445" y="7329308"/>
            <a:ext cx="336595" cy="334269"/>
          </a:xfrm>
          <a:prstGeom prst="rect">
            <a:avLst/>
          </a:prstGeom>
        </p:spPr>
        <p:txBody>
          <a:bodyPr anchor="t" rtlCol="false" tIns="0" lIns="0" bIns="0" rIns="0">
            <a:spAutoFit/>
          </a:bodyPr>
          <a:lstStyle/>
          <a:p>
            <a:pPr algn="ctr">
              <a:lnSpc>
                <a:spcPts val="2656"/>
              </a:lnSpc>
            </a:pPr>
            <a:r>
              <a:rPr lang="en-US" sz="2459">
                <a:solidFill>
                  <a:srgbClr val="FFFFFF"/>
                </a:solidFill>
                <a:latin typeface="TT Norms Std Condensed"/>
                <a:ea typeface="TT Norms Std Condensed"/>
                <a:cs typeface="TT Norms Std Condensed"/>
                <a:sym typeface="TT Norms Std Condensed"/>
              </a:rPr>
              <a:t>2</a:t>
            </a:r>
          </a:p>
        </p:txBody>
      </p:sp>
      <p:sp>
        <p:nvSpPr>
          <p:cNvPr name="TextBox 16" id="16"/>
          <p:cNvSpPr txBox="true"/>
          <p:nvPr/>
        </p:nvSpPr>
        <p:spPr>
          <a:xfrm rot="0">
            <a:off x="2495174" y="7238824"/>
            <a:ext cx="2186625" cy="776498"/>
          </a:xfrm>
          <a:prstGeom prst="rect">
            <a:avLst/>
          </a:prstGeom>
        </p:spPr>
        <p:txBody>
          <a:bodyPr anchor="t" rtlCol="false" tIns="0" lIns="0" bIns="0" rIns="0">
            <a:spAutoFit/>
          </a:bodyPr>
          <a:lstStyle/>
          <a:p>
            <a:pPr algn="l">
              <a:lnSpc>
                <a:spcPts val="3052"/>
              </a:lnSpc>
            </a:pPr>
            <a:r>
              <a:rPr lang="en-US" sz="2826">
                <a:solidFill>
                  <a:srgbClr val="FFFFFF"/>
                </a:solidFill>
                <a:latin typeface="TT Norms Std Condensed"/>
                <a:ea typeface="TT Norms Std Condensed"/>
                <a:cs typeface="TT Norms Std Condensed"/>
                <a:sym typeface="TT Norms Std Condensed"/>
              </a:rPr>
              <a:t>Comprehensive Audit Trails</a:t>
            </a:r>
          </a:p>
        </p:txBody>
      </p:sp>
      <p:sp>
        <p:nvSpPr>
          <p:cNvPr name="TextBox 17" id="17"/>
          <p:cNvSpPr txBox="true"/>
          <p:nvPr/>
        </p:nvSpPr>
        <p:spPr>
          <a:xfrm rot="0">
            <a:off x="6425756" y="7238824"/>
            <a:ext cx="2419094" cy="1157498"/>
          </a:xfrm>
          <a:prstGeom prst="rect">
            <a:avLst/>
          </a:prstGeom>
        </p:spPr>
        <p:txBody>
          <a:bodyPr anchor="t" rtlCol="false" tIns="0" lIns="0" bIns="0" rIns="0">
            <a:spAutoFit/>
          </a:bodyPr>
          <a:lstStyle/>
          <a:p>
            <a:pPr algn="l">
              <a:lnSpc>
                <a:spcPts val="3052"/>
              </a:lnSpc>
            </a:pPr>
            <a:r>
              <a:rPr lang="en-US" sz="2826">
                <a:solidFill>
                  <a:srgbClr val="FFFFFF"/>
                </a:solidFill>
                <a:latin typeface="TT Norms Std Condensed"/>
                <a:ea typeface="TT Norms Std Condensed"/>
                <a:cs typeface="TT Norms Std Condensed"/>
                <a:sym typeface="TT Norms Std Condensed"/>
              </a:rPr>
              <a:t>Flexible Integration Options</a:t>
            </a:r>
          </a:p>
        </p:txBody>
      </p:sp>
      <p:sp>
        <p:nvSpPr>
          <p:cNvPr name="TextBox 18" id="18"/>
          <p:cNvSpPr txBox="true"/>
          <p:nvPr/>
        </p:nvSpPr>
        <p:spPr>
          <a:xfrm rot="0">
            <a:off x="9317557" y="2703093"/>
            <a:ext cx="6782298" cy="2027420"/>
          </a:xfrm>
          <a:prstGeom prst="rect">
            <a:avLst/>
          </a:prstGeom>
        </p:spPr>
        <p:txBody>
          <a:bodyPr anchor="t" rtlCol="false" tIns="0" lIns="0" bIns="0" rIns="0">
            <a:spAutoFit/>
          </a:bodyPr>
          <a:lstStyle/>
          <a:p>
            <a:pPr algn="l">
              <a:lnSpc>
                <a:spcPts val="3277"/>
              </a:lnSpc>
            </a:pPr>
            <a:r>
              <a:rPr lang="en-US" b="true" sz="2034" spc="152">
                <a:solidFill>
                  <a:srgbClr val="FFFFFF"/>
                </a:solidFill>
                <a:latin typeface="Open Sans 1 Bold"/>
                <a:ea typeface="Open Sans 1 Bold"/>
                <a:cs typeface="Open Sans 1 Bold"/>
                <a:sym typeface="Open Sans 1 Bold"/>
              </a:rPr>
              <a:t>IBM® Sterling Connect:Direct® is a robust, point-to-point file transfer solution designed for high-volume, secure, and reliable data exchange within and between enterprises. Key features include:</a:t>
            </a:r>
          </a:p>
        </p:txBody>
      </p:sp>
      <p:grpSp>
        <p:nvGrpSpPr>
          <p:cNvPr name="Group 19" id="19"/>
          <p:cNvGrpSpPr/>
          <p:nvPr/>
        </p:nvGrpSpPr>
        <p:grpSpPr>
          <a:xfrm rot="0">
            <a:off x="9559225" y="7210249"/>
            <a:ext cx="521936" cy="534286"/>
            <a:chOff x="0" y="0"/>
            <a:chExt cx="794013" cy="812800"/>
          </a:xfrm>
        </p:grpSpPr>
        <p:sp>
          <p:nvSpPr>
            <p:cNvPr name="Freeform 20" id="20"/>
            <p:cNvSpPr/>
            <p:nvPr/>
          </p:nvSpPr>
          <p:spPr>
            <a:xfrm flipH="false" flipV="false" rot="0">
              <a:off x="0" y="0"/>
              <a:ext cx="794013" cy="812800"/>
            </a:xfrm>
            <a:custGeom>
              <a:avLst/>
              <a:gdLst/>
              <a:ahLst/>
              <a:cxnLst/>
              <a:rect r="r" b="b" t="t" l="l"/>
              <a:pathLst>
                <a:path h="812800" w="794013">
                  <a:moveTo>
                    <a:pt x="397006" y="0"/>
                  </a:moveTo>
                  <a:cubicBezTo>
                    <a:pt x="177746" y="0"/>
                    <a:pt x="0" y="181951"/>
                    <a:pt x="0" y="406400"/>
                  </a:cubicBezTo>
                  <a:cubicBezTo>
                    <a:pt x="0" y="630849"/>
                    <a:pt x="177746" y="812800"/>
                    <a:pt x="397006" y="812800"/>
                  </a:cubicBezTo>
                  <a:cubicBezTo>
                    <a:pt x="616267" y="812800"/>
                    <a:pt x="794013" y="630849"/>
                    <a:pt x="794013" y="406400"/>
                  </a:cubicBezTo>
                  <a:cubicBezTo>
                    <a:pt x="794013" y="181951"/>
                    <a:pt x="616267" y="0"/>
                    <a:pt x="397006" y="0"/>
                  </a:cubicBezTo>
                  <a:close/>
                </a:path>
              </a:pathLst>
            </a:custGeom>
            <a:solidFill>
              <a:srgbClr val="3158E3"/>
            </a:solidFill>
          </p:spPr>
        </p:sp>
        <p:sp>
          <p:nvSpPr>
            <p:cNvPr name="TextBox 21" id="21"/>
            <p:cNvSpPr txBox="true"/>
            <p:nvPr/>
          </p:nvSpPr>
          <p:spPr>
            <a:xfrm>
              <a:off x="74439" y="9525"/>
              <a:ext cx="645135" cy="727075"/>
            </a:xfrm>
            <a:prstGeom prst="rect">
              <a:avLst/>
            </a:prstGeom>
          </p:spPr>
          <p:txBody>
            <a:bodyPr anchor="ctr" rtlCol="false" tIns="50800" lIns="50800" bIns="50800" rIns="50800"/>
            <a:lstStyle/>
            <a:p>
              <a:pPr algn="ctr">
                <a:lnSpc>
                  <a:spcPts val="2921"/>
                </a:lnSpc>
              </a:pPr>
            </a:p>
          </p:txBody>
        </p:sp>
      </p:grpSp>
      <p:sp>
        <p:nvSpPr>
          <p:cNvPr name="TextBox 22" id="22"/>
          <p:cNvSpPr txBox="true"/>
          <p:nvPr/>
        </p:nvSpPr>
        <p:spPr>
          <a:xfrm rot="0">
            <a:off x="9651895" y="7329308"/>
            <a:ext cx="336595" cy="334269"/>
          </a:xfrm>
          <a:prstGeom prst="rect">
            <a:avLst/>
          </a:prstGeom>
        </p:spPr>
        <p:txBody>
          <a:bodyPr anchor="t" rtlCol="false" tIns="0" lIns="0" bIns="0" rIns="0">
            <a:spAutoFit/>
          </a:bodyPr>
          <a:lstStyle/>
          <a:p>
            <a:pPr algn="ctr">
              <a:lnSpc>
                <a:spcPts val="2656"/>
              </a:lnSpc>
            </a:pPr>
            <a:r>
              <a:rPr lang="en-US" sz="2459">
                <a:solidFill>
                  <a:srgbClr val="FFFFFF"/>
                </a:solidFill>
                <a:latin typeface="TT Norms Std Condensed"/>
                <a:ea typeface="TT Norms Std Condensed"/>
                <a:cs typeface="TT Norms Std Condensed"/>
                <a:sym typeface="TT Norms Std Condensed"/>
              </a:rPr>
              <a:t>3</a:t>
            </a:r>
          </a:p>
        </p:txBody>
      </p:sp>
      <p:sp>
        <p:nvSpPr>
          <p:cNvPr name="TextBox 23" id="23"/>
          <p:cNvSpPr txBox="true"/>
          <p:nvPr/>
        </p:nvSpPr>
        <p:spPr>
          <a:xfrm rot="0">
            <a:off x="10360206" y="7238824"/>
            <a:ext cx="2580220" cy="1157498"/>
          </a:xfrm>
          <a:prstGeom prst="rect">
            <a:avLst/>
          </a:prstGeom>
        </p:spPr>
        <p:txBody>
          <a:bodyPr anchor="t" rtlCol="false" tIns="0" lIns="0" bIns="0" rIns="0">
            <a:spAutoFit/>
          </a:bodyPr>
          <a:lstStyle/>
          <a:p>
            <a:pPr algn="l">
              <a:lnSpc>
                <a:spcPts val="3052"/>
              </a:lnSpc>
            </a:pPr>
            <a:r>
              <a:rPr lang="en-US" sz="2826">
                <a:solidFill>
                  <a:srgbClr val="FFFFFF"/>
                </a:solidFill>
                <a:latin typeface="TT Norms Std Condensed"/>
                <a:ea typeface="TT Norms Std Condensed"/>
                <a:cs typeface="TT Norms Std Condensed"/>
                <a:sym typeface="TT Norms Std Condensed"/>
              </a:rPr>
              <a:t>Data Compression and Protocol Support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DAGZtkXkT7k</dc:identifier>
  <dcterms:modified xsi:type="dcterms:W3CDTF">2011-08-01T06:04:30Z</dcterms:modified>
  <cp:revision>1</cp:revision>
  <dc:title>IBM</dc:title>
</cp:coreProperties>
</file>